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8" r:id="rId4"/>
    <p:sldId id="261" r:id="rId5"/>
    <p:sldId id="262" r:id="rId6"/>
    <p:sldId id="263" r:id="rId7"/>
    <p:sldId id="264" r:id="rId8"/>
    <p:sldId id="282" r:id="rId9"/>
    <p:sldId id="295" r:id="rId10"/>
    <p:sldId id="259" r:id="rId11"/>
    <p:sldId id="265" r:id="rId12"/>
    <p:sldId id="266" r:id="rId13"/>
    <p:sldId id="290" r:id="rId14"/>
    <p:sldId id="294" r:id="rId15"/>
    <p:sldId id="276" r:id="rId16"/>
    <p:sldId id="275" r:id="rId17"/>
    <p:sldId id="268" r:id="rId18"/>
    <p:sldId id="273" r:id="rId19"/>
    <p:sldId id="277" r:id="rId20"/>
    <p:sldId id="257" r:id="rId21"/>
    <p:sldId id="278" r:id="rId22"/>
    <p:sldId id="281" r:id="rId23"/>
    <p:sldId id="269" r:id="rId24"/>
    <p:sldId id="270" r:id="rId25"/>
    <p:sldId id="279" r:id="rId26"/>
    <p:sldId id="280" r:id="rId27"/>
    <p:sldId id="274" r:id="rId28"/>
    <p:sldId id="271" r:id="rId29"/>
    <p:sldId id="272" r:id="rId30"/>
    <p:sldId id="293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775"/>
    <a:srgbClr val="1C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8EBB-A2EA-4128-B5DE-C7EF54EEF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D5A97-3333-4A7B-B420-D5334A35D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1093-4FFD-4DF7-82B2-1C743F0B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28A8A-AE0C-40D1-910A-D45BEAFA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2411B-C63C-4675-810B-67AF394D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BBDE-0620-421C-9B07-A84196CE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E4E24-7809-4FCE-BC32-9820C4832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E1D34-3029-4FA2-BA58-0C525D7F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7272-E1D5-4C6F-8349-E2226E9A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39B89-21AA-4974-A5B4-AD766372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9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80B27-D725-4465-98DC-26E29F94F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81D43-DC15-4123-AA84-8EA8089A0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E60D-F6D5-4C5A-A2E0-5D3C70F1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8929-D055-477C-A90F-A5022368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884C-98BE-4CF0-B144-F47E0EDE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1DF5-651C-4F18-B7ED-012E4A2BD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25212-5DD1-443A-A989-907C77A30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98C45-D23E-4237-9567-D235BE4E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182E6-AF6E-49F6-A30D-6CC5D262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486EC-A472-4431-8C8D-61DE0903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E7E09-E96D-4CB5-B657-9F8FB913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6540E-6885-4302-96F3-5B5B85B63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5D7BB-4A9C-417E-B8B9-FBF0F31A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6C875-0FC3-433F-9BBA-7E9A643F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0BDAE-411E-46F0-B93B-40E273D3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BFA9-07CD-4940-95F5-BA9EA242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CF2B-4CAC-46F4-BF00-F880F9CD6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ECBE7-69CD-40DB-8B62-745FED55B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BF081-0DD5-411A-BC54-CCDAAB39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A9CB9-F85C-4294-B6CC-FE890D412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293D2-BA23-4C8D-9058-D9E119F8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22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25363-590E-436F-B3D6-6F9085AE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29620-A1E2-4B30-97D7-A7E5E2FC5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F777E-030D-408C-8475-B565F8C58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15791-0D03-4039-87B1-5E87AB823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21E14-8116-42EF-8AB4-82F17D7B0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1BE13-64FD-46CF-96C6-6FAF4C80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B18076-2FC2-4456-A258-247356E6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C1471-81F8-438B-81E3-2C049073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5FC3-9E66-4FAA-92B7-24207014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88A52-2625-4FEC-85E3-17A5D962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25413-8DD6-4804-BAD9-12270F85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EBA78-AE4E-4195-BDB0-1F7C2E23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5407F0-AC0F-442F-8B83-1440368E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46DB4-4D21-4948-9FE4-1ADEA1D6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1A81E-B492-4CEE-99EE-AD4D25DC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90D1-5939-4523-A643-EC09AD7F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E6F24-7D67-424C-B42C-D3557DE3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106A7-EEE5-4C0F-B7F1-ACE5E04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AF80B-1974-43A0-98B8-8452A3C0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D797E-88F9-408D-861C-DA53A50C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4D952-1BCE-4542-96C9-8E6B75AF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3A30-0B56-464F-B1F7-94E3A7D8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6C2C1B-B131-41A1-9CD4-126AADEBE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E982C-B4D0-464F-A4D6-C327849C0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735E4-EFC6-4969-8F22-787A35D5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D7BA1-1DAC-4B9A-90C9-8829D711A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BF043-7E46-486C-862E-CAEB6A92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7E881B-1E3C-4345-8069-0CE5FD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4A4BA-8AF8-420F-B127-521CD3A6A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5FA7F-D06D-4599-B208-D398D1F26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25712-C899-4AB9-AC1F-E6947F9E5BC8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0AE0-8078-4659-9FE2-5E86F7528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87D55-F01A-4F10-960E-81F359D54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4AE4F-6A8B-4012-BEBF-610093F2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8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5AE043-75E8-4D77-B296-6A4C75B7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52"/>
          <a:stretch>
            <a:fillRect/>
          </a:stretch>
        </p:blipFill>
        <p:spPr bwMode="auto">
          <a:xfrm rot="10800000" flipH="1">
            <a:off x="0" y="0"/>
            <a:ext cx="758031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D542EF5-6279-45AF-81F6-B58B85DD8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24538"/>
          <a:stretch/>
        </p:blipFill>
        <p:spPr bwMode="auto">
          <a:xfrm>
            <a:off x="0" y="-8915"/>
            <a:ext cx="12192000" cy="686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E0FC6DB5-70CD-4B52-924F-3B87F6D9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128" y="5145024"/>
            <a:ext cx="12308378" cy="15183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1" i="0" u="none" strike="noStrike" cap="none" normalizeH="0" baseline="0">
              <a:ln>
                <a:noFill/>
              </a:ln>
              <a:solidFill>
                <a:srgbClr val="0099FF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FDAD2F-2CB0-43BB-86EA-37FFF40FD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560" y="163391"/>
            <a:ext cx="9210502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0" sy="0" algn="ctr" rotWithShape="0">
                    <a:srgbClr val="000000">
                      <a:alpha val="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Khristiya Seva Niketan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West Midlands Synod Jubilee Appeal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D44A4ECD-CDCB-4109-8151-754048E3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3" y="5197374"/>
            <a:ext cx="1729711" cy="13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3" name="Picture 9" descr="United Reformed Church 50th Anniversary">
            <a:extLst>
              <a:ext uri="{FF2B5EF4-FFF2-40B4-BE49-F238E27FC236}">
                <a16:creationId xmlns:a16="http://schemas.microsoft.com/office/drawing/2014/main" id="{24BE9C83-080A-4157-9E39-9E9A09F62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"/>
          <a:stretch/>
        </p:blipFill>
        <p:spPr bwMode="auto">
          <a:xfrm>
            <a:off x="6191124" y="5144951"/>
            <a:ext cx="1729711" cy="151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16E251A-93B4-42D7-9D39-171C4BAB4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4" r="1"/>
          <a:stretch/>
        </p:blipFill>
        <p:spPr bwMode="auto">
          <a:xfrm>
            <a:off x="9157453" y="5197375"/>
            <a:ext cx="2453852" cy="13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5" name="Picture 11" descr="Image result for church of north india logo">
            <a:extLst>
              <a:ext uri="{FF2B5EF4-FFF2-40B4-BE49-F238E27FC236}">
                <a16:creationId xmlns:a16="http://schemas.microsoft.com/office/drawing/2014/main" id="{07030A23-5DA2-47FC-9565-F0F5A1DF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r="16280"/>
          <a:stretch>
            <a:fillRect/>
          </a:stretch>
        </p:blipFill>
        <p:spPr bwMode="auto">
          <a:xfrm>
            <a:off x="3547553" y="5197374"/>
            <a:ext cx="1406952" cy="135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6B66B882-8DDF-4D1D-85EA-93BD80FBB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/>
          <a:stretch/>
        </p:blipFill>
        <p:spPr>
          <a:xfrm>
            <a:off x="0" y="0"/>
            <a:ext cx="936346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FE72F9-C8C6-48EA-93B1-8CBB28D6C3FA}"/>
              </a:ext>
            </a:extLst>
          </p:cNvPr>
          <p:cNvSpPr/>
          <p:nvPr/>
        </p:nvSpPr>
        <p:spPr>
          <a:xfrm>
            <a:off x="7248698" y="0"/>
            <a:ext cx="4943302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8784341" y="2817208"/>
            <a:ext cx="3297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Local disability campaigner at KSN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6902E147-8AAA-49AF-AAF7-C8E8C338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55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7985BD-12F0-416B-B5DF-CD5987216F4C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C1EAD-0DA8-4697-B42E-706073E5C2D9}"/>
              </a:ext>
            </a:extLst>
          </p:cNvPr>
          <p:cNvSpPr txBox="1"/>
          <p:nvPr/>
        </p:nvSpPr>
        <p:spPr>
          <a:xfrm>
            <a:off x="8725325" y="2725133"/>
            <a:ext cx="3200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Refurbished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Operating Theatre</a:t>
            </a:r>
          </a:p>
        </p:txBody>
      </p:sp>
    </p:spTree>
    <p:extLst>
      <p:ext uri="{BB962C8B-B14F-4D97-AF65-F5344CB8AC3E}">
        <p14:creationId xmlns:p14="http://schemas.microsoft.com/office/powerpoint/2010/main" val="15576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9415548" y="2397944"/>
            <a:ext cx="27764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New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Operating Theatre equipment</a:t>
            </a:r>
          </a:p>
        </p:txBody>
      </p:sp>
      <p:pic>
        <p:nvPicPr>
          <p:cNvPr id="6" name="Picture 5" descr="A picture containing indoor, floor, wall, cluttered&#10;&#10;Description automatically generated">
            <a:extLst>
              <a:ext uri="{FF2B5EF4-FFF2-40B4-BE49-F238E27FC236}">
                <a16:creationId xmlns:a16="http://schemas.microsoft.com/office/drawing/2014/main" id="{A8E6A2A8-6B48-416D-8916-0C9818ED3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38" y="237386"/>
            <a:ext cx="2908355" cy="638322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C3C4729-DD57-4A19-BD51-7DA1B7674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3" y="237392"/>
            <a:ext cx="2908352" cy="6383215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9ECCA62-2208-4F54-B4FB-B0DC8139D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15" y="237392"/>
            <a:ext cx="2908353" cy="638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erson attending to a patient&#10;&#10;Description automatically generated with low confidence">
            <a:extLst>
              <a:ext uri="{FF2B5EF4-FFF2-40B4-BE49-F238E27FC236}">
                <a16:creationId xmlns:a16="http://schemas.microsoft.com/office/drawing/2014/main" id="{3B9246DB-D8F9-475E-83A7-831275901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7985BD-12F0-416B-B5DF-CD5987216F4C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C1EAD-0DA8-4697-B42E-706073E5C2D9}"/>
              </a:ext>
            </a:extLst>
          </p:cNvPr>
          <p:cNvSpPr txBox="1"/>
          <p:nvPr/>
        </p:nvSpPr>
        <p:spPr>
          <a:xfrm>
            <a:off x="8725325" y="2725133"/>
            <a:ext cx="32004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Wards still need refurbishment</a:t>
            </a:r>
          </a:p>
        </p:txBody>
      </p:sp>
    </p:spTree>
    <p:extLst>
      <p:ext uri="{BB962C8B-B14F-4D97-AF65-F5344CB8AC3E}">
        <p14:creationId xmlns:p14="http://schemas.microsoft.com/office/powerpoint/2010/main" val="8801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C08155-5C78-4462-9B51-C75C8003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08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person, microscope&#10;&#10;Description automatically generated">
            <a:extLst>
              <a:ext uri="{FF2B5EF4-FFF2-40B4-BE49-F238E27FC236}">
                <a16:creationId xmlns:a16="http://schemas.microsoft.com/office/drawing/2014/main" id="{A95BC12B-48A3-462F-BD00-BBA085714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0"/>
            <a:ext cx="10287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48216" y="2397948"/>
            <a:ext cx="26349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Patient assessment for cataract surgery</a:t>
            </a:r>
          </a:p>
        </p:txBody>
      </p:sp>
    </p:spTree>
    <p:extLst>
      <p:ext uri="{BB962C8B-B14F-4D97-AF65-F5344CB8AC3E}">
        <p14:creationId xmlns:p14="http://schemas.microsoft.com/office/powerpoint/2010/main" val="5385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green&#10;&#10;Description automatically generated">
            <a:extLst>
              <a:ext uri="{FF2B5EF4-FFF2-40B4-BE49-F238E27FC236}">
                <a16:creationId xmlns:a16="http://schemas.microsoft.com/office/drawing/2014/main" id="{95436F15-5BBB-41AE-BC5E-560FB1E9B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65" y="0"/>
            <a:ext cx="457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17DC34-A5D0-40AD-86A2-9FC3CE602ABA}"/>
              </a:ext>
            </a:extLst>
          </p:cNvPr>
          <p:cNvSpPr/>
          <p:nvPr/>
        </p:nvSpPr>
        <p:spPr>
          <a:xfrm>
            <a:off x="5651544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21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20CD0-6695-4874-9AB2-1FD98DFB8ED2}"/>
              </a:ext>
            </a:extLst>
          </p:cNvPr>
          <p:cNvSpPr txBox="1"/>
          <p:nvPr/>
        </p:nvSpPr>
        <p:spPr>
          <a:xfrm>
            <a:off x="7206018" y="2890391"/>
            <a:ext cx="30175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Patient ready for eye surgery</a:t>
            </a:r>
          </a:p>
        </p:txBody>
      </p:sp>
    </p:spTree>
    <p:extLst>
      <p:ext uri="{BB962C8B-B14F-4D97-AF65-F5344CB8AC3E}">
        <p14:creationId xmlns:p14="http://schemas.microsoft.com/office/powerpoint/2010/main" val="21139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surgical scrubs and masks in a room&#10;&#10;Description automatically generated with low confidence">
            <a:extLst>
              <a:ext uri="{FF2B5EF4-FFF2-40B4-BE49-F238E27FC236}">
                <a16:creationId xmlns:a16="http://schemas.microsoft.com/office/drawing/2014/main" id="{D9E082FD-FB68-45D2-8610-6366D384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172950" y="1905506"/>
            <a:ext cx="30175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New operating microscope in second operating theatre…</a:t>
            </a:r>
          </a:p>
        </p:txBody>
      </p:sp>
    </p:spTree>
    <p:extLst>
      <p:ext uri="{BB962C8B-B14F-4D97-AF65-F5344CB8AC3E}">
        <p14:creationId xmlns:p14="http://schemas.microsoft.com/office/powerpoint/2010/main" val="26038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surgical scrubs in a room&#10;&#10;Description automatically generated with low confidence">
            <a:extLst>
              <a:ext uri="{FF2B5EF4-FFF2-40B4-BE49-F238E27FC236}">
                <a16:creationId xmlns:a16="http://schemas.microsoft.com/office/drawing/2014/main" id="{EAD1E516-60E1-4072-A5BC-A9D5FAA64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/>
          <a:stretch/>
        </p:blipFill>
        <p:spPr>
          <a:xfrm>
            <a:off x="8968" y="0"/>
            <a:ext cx="990640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87840" y="2397948"/>
            <a:ext cx="27951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…which still needs refurbishment</a:t>
            </a:r>
          </a:p>
        </p:txBody>
      </p:sp>
    </p:spTree>
    <p:extLst>
      <p:ext uri="{BB962C8B-B14F-4D97-AF65-F5344CB8AC3E}">
        <p14:creationId xmlns:p14="http://schemas.microsoft.com/office/powerpoint/2010/main" val="5740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headscarf&#10;&#10;Description automatically generated with low confidence">
            <a:extLst>
              <a:ext uri="{FF2B5EF4-FFF2-40B4-BE49-F238E27FC236}">
                <a16:creationId xmlns:a16="http://schemas.microsoft.com/office/drawing/2014/main" id="{5BCC0D82-9494-4D83-90C5-1592012B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2" y="0"/>
            <a:ext cx="457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4511040" y="0"/>
            <a:ext cx="5754623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6627876" y="2844225"/>
            <a:ext cx="26349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Post operation</a:t>
            </a:r>
          </a:p>
        </p:txBody>
      </p:sp>
    </p:spTree>
    <p:extLst>
      <p:ext uri="{BB962C8B-B14F-4D97-AF65-F5344CB8AC3E}">
        <p14:creationId xmlns:p14="http://schemas.microsoft.com/office/powerpoint/2010/main" val="10409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EB9804D4-B287-48DF-BFBB-F494B2251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" y="0"/>
            <a:ext cx="10325528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F58453-2F27-495F-9CE3-856B2B9B9005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7660426" y="1413063"/>
            <a:ext cx="43259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Community Approach for Rural Development </a:t>
            </a:r>
            <a:r>
              <a:rPr lang="en-US" sz="3200" dirty="0">
                <a:solidFill>
                  <a:schemeClr val="bg1"/>
                </a:solidFill>
              </a:rPr>
              <a:t>(CAFORD)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seeking to improve public health via community-based initiatives and a hospital referral service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EB6D0274-533B-4251-BAE1-ECDF97093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67738" y="2397948"/>
            <a:ext cx="26596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Bandages removed after cataract surgery</a:t>
            </a:r>
          </a:p>
        </p:txBody>
      </p:sp>
    </p:spTree>
    <p:extLst>
      <p:ext uri="{BB962C8B-B14F-4D97-AF65-F5344CB8AC3E}">
        <p14:creationId xmlns:p14="http://schemas.microsoft.com/office/powerpoint/2010/main" val="11059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glasses&#10;&#10;Description automatically generated with low confidence">
            <a:extLst>
              <a:ext uri="{FF2B5EF4-FFF2-40B4-BE49-F238E27FC236}">
                <a16:creationId xmlns:a16="http://schemas.microsoft.com/office/drawing/2014/main" id="{33C15132-00D8-4690-824B-8D0E67FF7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164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5742432" y="0"/>
            <a:ext cx="6449567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8782522" y="2890390"/>
            <a:ext cx="26596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New glasses fitted</a:t>
            </a:r>
          </a:p>
        </p:txBody>
      </p:sp>
    </p:spTree>
    <p:extLst>
      <p:ext uri="{BB962C8B-B14F-4D97-AF65-F5344CB8AC3E}">
        <p14:creationId xmlns:p14="http://schemas.microsoft.com/office/powerpoint/2010/main" val="281024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microscope&#10;&#10;Description automatically generated with low confidence">
            <a:extLst>
              <a:ext uri="{FF2B5EF4-FFF2-40B4-BE49-F238E27FC236}">
                <a16:creationId xmlns:a16="http://schemas.microsoft.com/office/drawing/2014/main" id="{5059C8EE-7D78-4763-BBEC-D1D94673F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51264" y="2644170"/>
            <a:ext cx="25847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Laboratory investigations before…</a:t>
            </a:r>
          </a:p>
        </p:txBody>
      </p:sp>
    </p:spTree>
    <p:extLst>
      <p:ext uri="{BB962C8B-B14F-4D97-AF65-F5344CB8AC3E}">
        <p14:creationId xmlns:p14="http://schemas.microsoft.com/office/powerpoint/2010/main" val="9573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id="{29901BA4-329F-418D-9981-FEC7E4A2F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193280" y="0"/>
            <a:ext cx="4998719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2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8951149" y="2151727"/>
            <a:ext cx="32393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…laboratory  refurbishment work…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…inside</a:t>
            </a:r>
          </a:p>
        </p:txBody>
      </p:sp>
    </p:spTree>
    <p:extLst>
      <p:ext uri="{BB962C8B-B14F-4D97-AF65-F5344CB8AC3E}">
        <p14:creationId xmlns:p14="http://schemas.microsoft.com/office/powerpoint/2010/main" val="39415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uilding&#10;&#10;Description automatically generated with medium confidence">
            <a:extLst>
              <a:ext uri="{FF2B5EF4-FFF2-40B4-BE49-F238E27FC236}">
                <a16:creationId xmlns:a16="http://schemas.microsoft.com/office/drawing/2014/main" id="{35631401-ADFB-442C-A674-C2231D488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193280" y="0"/>
            <a:ext cx="4998719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2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8853551" y="3136612"/>
            <a:ext cx="3239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…and out</a:t>
            </a:r>
          </a:p>
        </p:txBody>
      </p:sp>
    </p:spTree>
    <p:extLst>
      <p:ext uri="{BB962C8B-B14F-4D97-AF65-F5344CB8AC3E}">
        <p14:creationId xmlns:p14="http://schemas.microsoft.com/office/powerpoint/2010/main" val="120714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3BE84B0A-73BB-4B12-AF3A-B591E5AAB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193280" y="0"/>
            <a:ext cx="4998719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2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8668860" y="2890391"/>
            <a:ext cx="3239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Checking out a new arrival…</a:t>
            </a:r>
          </a:p>
        </p:txBody>
      </p:sp>
    </p:spTree>
    <p:extLst>
      <p:ext uri="{BB962C8B-B14F-4D97-AF65-F5344CB8AC3E}">
        <p14:creationId xmlns:p14="http://schemas.microsoft.com/office/powerpoint/2010/main" val="21918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EF22054-7FBF-4C6B-B944-D5075F2E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" y="0"/>
            <a:ext cx="10290048" cy="6866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DABC6F-825E-4534-89DD-76CBF24B10B5}"/>
              </a:ext>
            </a:extLst>
          </p:cNvPr>
          <p:cNvSpPr/>
          <p:nvPr/>
        </p:nvSpPr>
        <p:spPr>
          <a:xfrm rot="5400000">
            <a:off x="4858512" y="-458725"/>
            <a:ext cx="2468881" cy="12188954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48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D4528-F9C6-4802-92E9-C637B2EB34AC}"/>
              </a:ext>
            </a:extLst>
          </p:cNvPr>
          <p:cNvSpPr txBox="1"/>
          <p:nvPr/>
        </p:nvSpPr>
        <p:spPr>
          <a:xfrm>
            <a:off x="1155192" y="5775962"/>
            <a:ext cx="9875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…and an older baby’s development</a:t>
            </a:r>
          </a:p>
        </p:txBody>
      </p:sp>
    </p:spTree>
    <p:extLst>
      <p:ext uri="{BB962C8B-B14F-4D97-AF65-F5344CB8AC3E}">
        <p14:creationId xmlns:p14="http://schemas.microsoft.com/office/powerpoint/2010/main" val="1931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BF7D1690-094B-4DDF-AA48-ABB74FD44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6667"/>
          <a:stretch/>
        </p:blipFill>
        <p:spPr>
          <a:xfrm>
            <a:off x="8968" y="-1"/>
            <a:ext cx="9519048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51264" y="2151726"/>
            <a:ext cx="25847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Prayers are held each day – one day a week on a ward</a:t>
            </a:r>
          </a:p>
        </p:txBody>
      </p:sp>
    </p:spTree>
    <p:extLst>
      <p:ext uri="{BB962C8B-B14F-4D97-AF65-F5344CB8AC3E}">
        <p14:creationId xmlns:p14="http://schemas.microsoft.com/office/powerpoint/2010/main" val="14475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DE52D770-6484-496F-BFE5-FFB7A25C7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78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 rot="5400000">
            <a:off x="4535426" y="-781811"/>
            <a:ext cx="3115054" cy="12188954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48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1133857" y="5312666"/>
            <a:ext cx="9875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Hospital Nursing Staff and Nurses Training School marking World AIDS Day</a:t>
            </a:r>
          </a:p>
        </p:txBody>
      </p:sp>
    </p:spTree>
    <p:extLst>
      <p:ext uri="{BB962C8B-B14F-4D97-AF65-F5344CB8AC3E}">
        <p14:creationId xmlns:p14="http://schemas.microsoft.com/office/powerpoint/2010/main" val="8439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rug&#10;&#10;Description automatically generated">
            <a:extLst>
              <a:ext uri="{FF2B5EF4-FFF2-40B4-BE49-F238E27FC236}">
                <a16:creationId xmlns:a16="http://schemas.microsoft.com/office/drawing/2014/main" id="{F27A2D1E-9217-47A3-BCFE-664846313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 rot="5400000">
            <a:off x="5041392" y="-275845"/>
            <a:ext cx="2103121" cy="12188954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98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1155192" y="5532122"/>
            <a:ext cx="9875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Hospital Nursing Staff and Nurses Training School marking India Republic Day</a:t>
            </a:r>
          </a:p>
        </p:txBody>
      </p:sp>
    </p:spTree>
    <p:extLst>
      <p:ext uri="{BB962C8B-B14F-4D97-AF65-F5344CB8AC3E}">
        <p14:creationId xmlns:p14="http://schemas.microsoft.com/office/powerpoint/2010/main" val="20787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A62D976-79B3-45BD-A21E-705C4F63C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" y="0"/>
            <a:ext cx="103255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DE145F-18DE-447D-81D5-0D96FD423158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8807071" y="2740403"/>
            <a:ext cx="3042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CAFORD sewing skills classes at KSN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EAD463-5C9F-45A4-A56D-73AEFCE1C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08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, tree, building&#10;&#10;Description automatically generated">
            <a:extLst>
              <a:ext uri="{FF2B5EF4-FFF2-40B4-BE49-F238E27FC236}">
                <a16:creationId xmlns:a16="http://schemas.microsoft.com/office/drawing/2014/main" id="{61E14682-0A7B-44BD-8C53-937012C9B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t="1192" b="14117"/>
          <a:stretch/>
        </p:blipFill>
        <p:spPr>
          <a:xfrm>
            <a:off x="-834189" y="0"/>
            <a:ext cx="1084503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336971" y="0"/>
            <a:ext cx="4855029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51264" y="2697158"/>
            <a:ext cx="25847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Marshal </a:t>
            </a:r>
            <a:r>
              <a:rPr lang="en-US" sz="3200" b="1" dirty="0" err="1">
                <a:solidFill>
                  <a:schemeClr val="bg1"/>
                </a:solidFill>
              </a:rPr>
              <a:t>Duar</a:t>
            </a:r>
            <a:r>
              <a:rPr lang="en-US" sz="3200" b="1" dirty="0">
                <a:solidFill>
                  <a:schemeClr val="bg1"/>
                </a:solidFill>
              </a:rPr>
              <a:t> girls’ hostel</a:t>
            </a:r>
          </a:p>
        </p:txBody>
      </p:sp>
    </p:spTree>
    <p:extLst>
      <p:ext uri="{BB962C8B-B14F-4D97-AF65-F5344CB8AC3E}">
        <p14:creationId xmlns:p14="http://schemas.microsoft.com/office/powerpoint/2010/main" val="8235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9ED5C40-C729-4BDD-9A72-59FF99C85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/>
          <a:stretch/>
        </p:blipFill>
        <p:spPr>
          <a:xfrm>
            <a:off x="0" y="0"/>
            <a:ext cx="939496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94968" y="2397948"/>
            <a:ext cx="25847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Marshal </a:t>
            </a:r>
            <a:r>
              <a:rPr lang="en-US" sz="3200" b="1" dirty="0" err="1">
                <a:solidFill>
                  <a:schemeClr val="bg1"/>
                </a:solidFill>
              </a:rPr>
              <a:t>Duar</a:t>
            </a:r>
            <a:r>
              <a:rPr lang="en-US" sz="3200" b="1" dirty="0">
                <a:solidFill>
                  <a:schemeClr val="bg1"/>
                </a:solidFill>
              </a:rPr>
              <a:t> residents (pre-pandemic)</a:t>
            </a:r>
          </a:p>
        </p:txBody>
      </p:sp>
    </p:spTree>
    <p:extLst>
      <p:ext uri="{BB962C8B-B14F-4D97-AF65-F5344CB8AC3E}">
        <p14:creationId xmlns:p14="http://schemas.microsoft.com/office/powerpoint/2010/main" val="42760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1D64E844-9BD5-4CCE-A052-81F1A4067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74886" y="1659285"/>
            <a:ext cx="25847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Significant work is required to bring Marshall </a:t>
            </a:r>
            <a:r>
              <a:rPr lang="en-US" sz="3200" b="1" dirty="0" err="1">
                <a:solidFill>
                  <a:schemeClr val="bg1"/>
                </a:solidFill>
              </a:rPr>
              <a:t>Duar</a:t>
            </a:r>
            <a:r>
              <a:rPr lang="en-US" sz="3200" b="1" dirty="0">
                <a:solidFill>
                  <a:schemeClr val="bg1"/>
                </a:solidFill>
              </a:rPr>
              <a:t> back into safe use…</a:t>
            </a:r>
          </a:p>
        </p:txBody>
      </p:sp>
    </p:spTree>
    <p:extLst>
      <p:ext uri="{BB962C8B-B14F-4D97-AF65-F5344CB8AC3E}">
        <p14:creationId xmlns:p14="http://schemas.microsoft.com/office/powerpoint/2010/main" val="31031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ll with a sign on it&#10;&#10;Description automatically generated with low confidence">
            <a:extLst>
              <a:ext uri="{FF2B5EF4-FFF2-40B4-BE49-F238E27FC236}">
                <a16:creationId xmlns:a16="http://schemas.microsoft.com/office/drawing/2014/main" id="{50F75124-2EED-484A-9C12-6B5C8A086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74886" y="2397948"/>
            <a:ext cx="25847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…with damp being a perennial problem</a:t>
            </a:r>
          </a:p>
        </p:txBody>
      </p:sp>
    </p:spTree>
    <p:extLst>
      <p:ext uri="{BB962C8B-B14F-4D97-AF65-F5344CB8AC3E}">
        <p14:creationId xmlns:p14="http://schemas.microsoft.com/office/powerpoint/2010/main" val="236632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grass, building&#10;&#10;Description automatically generated">
            <a:extLst>
              <a:ext uri="{FF2B5EF4-FFF2-40B4-BE49-F238E27FC236}">
                <a16:creationId xmlns:a16="http://schemas.microsoft.com/office/drawing/2014/main" id="{01ED0AEF-3590-489B-B82B-E34895677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74886" y="1413063"/>
            <a:ext cx="25847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Hospital Director, Pradip </a:t>
            </a:r>
            <a:r>
              <a:rPr lang="en-US" sz="3200" b="1" dirty="0" err="1">
                <a:solidFill>
                  <a:schemeClr val="bg1"/>
                </a:solidFill>
              </a:rPr>
              <a:t>Baux</a:t>
            </a:r>
            <a:r>
              <a:rPr lang="en-US" sz="3200" b="1" dirty="0">
                <a:solidFill>
                  <a:schemeClr val="bg1"/>
                </a:solidFill>
              </a:rPr>
              <a:t>, stands where they’d like to build a new kitchen for the hostel…</a:t>
            </a:r>
          </a:p>
        </p:txBody>
      </p:sp>
    </p:spTree>
    <p:extLst>
      <p:ext uri="{BB962C8B-B14F-4D97-AF65-F5344CB8AC3E}">
        <p14:creationId xmlns:p14="http://schemas.microsoft.com/office/powerpoint/2010/main" val="24567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cooking in a kitchen&#10;&#10;Description automatically generated with low confidence">
            <a:extLst>
              <a:ext uri="{FF2B5EF4-FFF2-40B4-BE49-F238E27FC236}">
                <a16:creationId xmlns:a16="http://schemas.microsoft.com/office/drawing/2014/main" id="{499492DD-52BC-4431-A2C0-A2F64222E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552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74886" y="2151727"/>
            <a:ext cx="25847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…with a similar design to the Nurses’ School kitchen…</a:t>
            </a:r>
          </a:p>
        </p:txBody>
      </p:sp>
    </p:spTree>
    <p:extLst>
      <p:ext uri="{BB962C8B-B14F-4D97-AF65-F5344CB8AC3E}">
        <p14:creationId xmlns:p14="http://schemas.microsoft.com/office/powerpoint/2010/main" val="31802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BB98770-6668-4913-98EA-71B3E28B0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333" b="5725"/>
          <a:stretch/>
        </p:blipFill>
        <p:spPr bwMode="auto">
          <a:xfrm>
            <a:off x="0" y="-3175"/>
            <a:ext cx="9368592" cy="687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0000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74886" y="2151727"/>
            <a:ext cx="25847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…which was an improvement on the old one!</a:t>
            </a:r>
          </a:p>
        </p:txBody>
      </p:sp>
    </p:spTree>
    <p:extLst>
      <p:ext uri="{BB962C8B-B14F-4D97-AF65-F5344CB8AC3E}">
        <p14:creationId xmlns:p14="http://schemas.microsoft.com/office/powerpoint/2010/main" val="11538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ED8FC83-4DC0-4221-9DB2-A9402CF9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/>
          <a:stretch/>
        </p:blipFill>
        <p:spPr>
          <a:xfrm>
            <a:off x="-1" y="-1"/>
            <a:ext cx="991985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9DD48-C0CB-48C0-8B10-3B0A5E8C014A}"/>
              </a:ext>
            </a:extLst>
          </p:cNvPr>
          <p:cNvSpPr/>
          <p:nvPr/>
        </p:nvSpPr>
        <p:spPr>
          <a:xfrm>
            <a:off x="7647708" y="0"/>
            <a:ext cx="4544291" cy="6858000"/>
          </a:xfrm>
          <a:prstGeom prst="rect">
            <a:avLst/>
          </a:prstGeom>
          <a:gradFill>
            <a:gsLst>
              <a:gs pos="200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5ACE-A1FE-413B-AB13-D95C29154C58}"/>
              </a:ext>
            </a:extLst>
          </p:cNvPr>
          <p:cNvSpPr txBox="1"/>
          <p:nvPr/>
        </p:nvSpPr>
        <p:spPr>
          <a:xfrm>
            <a:off x="9374886" y="2397947"/>
            <a:ext cx="25847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Yet there is always a warm welcome!</a:t>
            </a:r>
          </a:p>
        </p:txBody>
      </p:sp>
    </p:spTree>
    <p:extLst>
      <p:ext uri="{BB962C8B-B14F-4D97-AF65-F5344CB8AC3E}">
        <p14:creationId xmlns:p14="http://schemas.microsoft.com/office/powerpoint/2010/main" val="30299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5AE043-75E8-4D77-B296-6A4C75B7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52"/>
          <a:stretch>
            <a:fillRect/>
          </a:stretch>
        </p:blipFill>
        <p:spPr bwMode="auto">
          <a:xfrm rot="10800000" flipH="1">
            <a:off x="0" y="0"/>
            <a:ext cx="758031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D542EF5-6279-45AF-81F6-B58B85DD8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24538"/>
          <a:stretch/>
        </p:blipFill>
        <p:spPr bwMode="auto">
          <a:xfrm>
            <a:off x="0" y="-8915"/>
            <a:ext cx="12192000" cy="686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E0FC6DB5-70CD-4B52-924F-3B87F6D9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128" y="5145024"/>
            <a:ext cx="12308378" cy="15183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1" i="0" u="none" strike="noStrike" cap="none" normalizeH="0" baseline="0">
              <a:ln>
                <a:noFill/>
              </a:ln>
              <a:solidFill>
                <a:srgbClr val="0099FF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FDAD2F-2CB0-43BB-86EA-37FFF40FD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560" y="211517"/>
            <a:ext cx="9210502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0" sy="0" algn="ctr" rotWithShape="0">
                    <a:srgbClr val="000000">
                      <a:alpha val="0"/>
                    </a:srgbClr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Thank you for your support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!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D44A4ECD-CDCB-4109-8151-754048E3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3" y="5197374"/>
            <a:ext cx="1729711" cy="13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3" name="Picture 9" descr="United Reformed Church 50th Anniversary">
            <a:extLst>
              <a:ext uri="{FF2B5EF4-FFF2-40B4-BE49-F238E27FC236}">
                <a16:creationId xmlns:a16="http://schemas.microsoft.com/office/drawing/2014/main" id="{24BE9C83-080A-4157-9E39-9E9A09F62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"/>
          <a:stretch/>
        </p:blipFill>
        <p:spPr bwMode="auto">
          <a:xfrm>
            <a:off x="6191124" y="5144951"/>
            <a:ext cx="1729711" cy="151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16E251A-93B4-42D7-9D39-171C4BAB4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4" r="1"/>
          <a:stretch/>
        </p:blipFill>
        <p:spPr bwMode="auto">
          <a:xfrm>
            <a:off x="9157453" y="5197375"/>
            <a:ext cx="2453852" cy="13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5" name="Picture 11" descr="Image result for church of north india logo">
            <a:extLst>
              <a:ext uri="{FF2B5EF4-FFF2-40B4-BE49-F238E27FC236}">
                <a16:creationId xmlns:a16="http://schemas.microsoft.com/office/drawing/2014/main" id="{07030A23-5DA2-47FC-9565-F0F5A1DF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r="16280"/>
          <a:stretch>
            <a:fillRect/>
          </a:stretch>
        </p:blipFill>
        <p:spPr bwMode="auto">
          <a:xfrm>
            <a:off x="3547553" y="5197374"/>
            <a:ext cx="1406952" cy="135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1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a sign&#10;&#10;Description automatically generated with low confidence">
            <a:extLst>
              <a:ext uri="{FF2B5EF4-FFF2-40B4-BE49-F238E27FC236}">
                <a16:creationId xmlns:a16="http://schemas.microsoft.com/office/drawing/2014/main" id="{24388E36-DA5C-4E51-BA72-A8DCE7880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/>
          <a:stretch/>
        </p:blipFill>
        <p:spPr>
          <a:xfrm>
            <a:off x="0" y="0"/>
            <a:ext cx="954460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24DB9C-2CC7-4A82-AE36-949EDC4FC245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9152867" y="2397948"/>
            <a:ext cx="27930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 the community teaching hand hygiene…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childre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EDDFC634-6368-43C2-BF6C-79010042A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66" y="0"/>
            <a:ext cx="103255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C892B7-84FC-46B6-A43F-AA567C8C0B08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9056453" y="2890391"/>
            <a:ext cx="27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…as children play in the dirt!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297-EA5D-4E1B-8D6A-1E47C770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13B5-4486-4137-8803-D628AF37AC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grass, person, outdoor, ground&#10;&#10;Description automatically generated">
            <a:extLst>
              <a:ext uri="{FF2B5EF4-FFF2-40B4-BE49-F238E27FC236}">
                <a16:creationId xmlns:a16="http://schemas.microsoft.com/office/drawing/2014/main" id="{83CA6AFE-26BB-489B-B42C-79830EFB7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51" y="0"/>
            <a:ext cx="103255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BB3B44-CA43-4653-920B-70C27BA29501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9056453" y="2397948"/>
            <a:ext cx="27930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for a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practical hand washing demonstration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sitting together&#10;&#10;Description automatically generated with low confidence">
            <a:extLst>
              <a:ext uri="{FF2B5EF4-FFF2-40B4-BE49-F238E27FC236}">
                <a16:creationId xmlns:a16="http://schemas.microsoft.com/office/drawing/2014/main" id="{E47FB4CB-4AD7-4497-B0CD-690ACFBE6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55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F79513-6429-47D0-A621-8D4F6AB45B39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9092958" y="2890391"/>
            <a:ext cx="27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Any questions???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next to a person&#10;&#10;Description automatically generated with low confidence">
            <a:extLst>
              <a:ext uri="{FF2B5EF4-FFF2-40B4-BE49-F238E27FC236}">
                <a16:creationId xmlns:a16="http://schemas.microsoft.com/office/drawing/2014/main" id="{188AB7F2-0C50-4BA4-A2BF-BFA1372ED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286999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F79513-6429-47D0-A621-8D4F6AB45B39}"/>
              </a:ext>
            </a:extLst>
          </p:cNvPr>
          <p:cNvSpPr/>
          <p:nvPr/>
        </p:nvSpPr>
        <p:spPr>
          <a:xfrm>
            <a:off x="6770077" y="0"/>
            <a:ext cx="5421923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DF457-A7F7-4B64-935C-7BA22F242444}"/>
              </a:ext>
            </a:extLst>
          </p:cNvPr>
          <p:cNvSpPr txBox="1"/>
          <p:nvPr/>
        </p:nvSpPr>
        <p:spPr>
          <a:xfrm>
            <a:off x="9060873" y="2890389"/>
            <a:ext cx="27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Community health checks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789F0EFD-5316-4D1D-9345-0A076F366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7" y="0"/>
            <a:ext cx="9768246" cy="68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CF23FB1FAEC4A887E2CE2C52F4307" ma:contentTypeVersion="11" ma:contentTypeDescription="Create a new document." ma:contentTypeScope="" ma:versionID="bed2aa525fb5b2974ecdf654d01a91d8">
  <xsd:schema xmlns:xsd="http://www.w3.org/2001/XMLSchema" xmlns:xs="http://www.w3.org/2001/XMLSchema" xmlns:p="http://schemas.microsoft.com/office/2006/metadata/properties" xmlns:ns2="62b02f3b-4784-4f95-9629-50fb50d36d83" targetNamespace="http://schemas.microsoft.com/office/2006/metadata/properties" ma:root="true" ma:fieldsID="8f98a1105ce493712b4db7faa4a0a071" ns2:_="">
    <xsd:import namespace="62b02f3b-4784-4f95-9629-50fb50d36d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02f3b-4784-4f95-9629-50fb50d36d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C20D8C-A364-443C-ACC7-7F371D775C6F}"/>
</file>

<file path=customXml/itemProps2.xml><?xml version="1.0" encoding="utf-8"?>
<ds:datastoreItem xmlns:ds="http://schemas.openxmlformats.org/officeDocument/2006/customXml" ds:itemID="{B854ACB6-D562-4DA9-A541-1DCE01CD39BD}"/>
</file>

<file path=customXml/itemProps3.xml><?xml version="1.0" encoding="utf-8"?>
<ds:datastoreItem xmlns:ds="http://schemas.openxmlformats.org/officeDocument/2006/customXml" ds:itemID="{7CB1A8FE-10B1-473C-94EF-F9F00C9D1CC9}"/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260</Words>
  <Application>Microsoft Office PowerPoint</Application>
  <PresentationFormat>Widescreen</PresentationFormat>
  <Paragraphs>43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Smith</dc:creator>
  <cp:lastModifiedBy>Melanie Smith</cp:lastModifiedBy>
  <cp:revision>21</cp:revision>
  <dcterms:created xsi:type="dcterms:W3CDTF">2022-02-22T17:40:27Z</dcterms:created>
  <dcterms:modified xsi:type="dcterms:W3CDTF">2022-03-12T10:20:52Z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0x01010023ECF23FB1FAEC4A887E2CE2C52F4307</vt:lpwstr>
  </property>
</Properties>
</file>