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3" r:id="rId2"/>
    <p:sldId id="283" r:id="rId3"/>
    <p:sldId id="284" r:id="rId4"/>
    <p:sldId id="285" r:id="rId5"/>
    <p:sldId id="286" r:id="rId6"/>
    <p:sldId id="287" r:id="rId7"/>
    <p:sldId id="288" r:id="rId8"/>
    <p:sldId id="289" r:id="rId9"/>
    <p:sldId id="290" r:id="rId10"/>
    <p:sldId id="291" r:id="rId11"/>
    <p:sldId id="292"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73713" autoAdjust="0"/>
  </p:normalViewPr>
  <p:slideViewPr>
    <p:cSldViewPr snapToGrid="0">
      <p:cViewPr varScale="1">
        <p:scale>
          <a:sx n="80" d="100"/>
          <a:sy n="80" d="100"/>
        </p:scale>
        <p:origin x="-1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726A0-322B-4FAD-A268-12F7ADE2E056}" type="datetimeFigureOut">
              <a:rPr lang="en-GB" smtClean="0"/>
              <a:t>08/03/2018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B1348-E0E1-4EAA-A7E9-27BFE9264209}" type="slidenum">
              <a:rPr lang="en-GB" smtClean="0"/>
              <a:t>‹#›</a:t>
            </a:fld>
            <a:endParaRPr lang="en-GB"/>
          </a:p>
        </p:txBody>
      </p:sp>
    </p:spTree>
    <p:extLst>
      <p:ext uri="{BB962C8B-B14F-4D97-AF65-F5344CB8AC3E}">
        <p14:creationId xmlns:p14="http://schemas.microsoft.com/office/powerpoint/2010/main" val="153468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2</a:t>
            </a:fld>
            <a:endParaRPr lang="en-GB"/>
          </a:p>
        </p:txBody>
      </p:sp>
    </p:spTree>
    <p:extLst>
      <p:ext uri="{BB962C8B-B14F-4D97-AF65-F5344CB8AC3E}">
        <p14:creationId xmlns:p14="http://schemas.microsoft.com/office/powerpoint/2010/main" val="49999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11</a:t>
            </a:fld>
            <a:endParaRPr lang="en-GB"/>
          </a:p>
        </p:txBody>
      </p:sp>
    </p:spTree>
    <p:extLst>
      <p:ext uri="{BB962C8B-B14F-4D97-AF65-F5344CB8AC3E}">
        <p14:creationId xmlns:p14="http://schemas.microsoft.com/office/powerpoint/2010/main" val="106312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3</a:t>
            </a:fld>
            <a:endParaRPr lang="en-GB"/>
          </a:p>
        </p:txBody>
      </p:sp>
    </p:spTree>
    <p:extLst>
      <p:ext uri="{BB962C8B-B14F-4D97-AF65-F5344CB8AC3E}">
        <p14:creationId xmlns:p14="http://schemas.microsoft.com/office/powerpoint/2010/main" val="363047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4</a:t>
            </a:fld>
            <a:endParaRPr lang="en-GB"/>
          </a:p>
        </p:txBody>
      </p:sp>
    </p:spTree>
    <p:extLst>
      <p:ext uri="{BB962C8B-B14F-4D97-AF65-F5344CB8AC3E}">
        <p14:creationId xmlns:p14="http://schemas.microsoft.com/office/powerpoint/2010/main" val="127934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5</a:t>
            </a:fld>
            <a:endParaRPr lang="en-GB"/>
          </a:p>
        </p:txBody>
      </p:sp>
    </p:spTree>
    <p:extLst>
      <p:ext uri="{BB962C8B-B14F-4D97-AF65-F5344CB8AC3E}">
        <p14:creationId xmlns:p14="http://schemas.microsoft.com/office/powerpoint/2010/main" val="14557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6</a:t>
            </a:fld>
            <a:endParaRPr lang="en-GB"/>
          </a:p>
        </p:txBody>
      </p:sp>
    </p:spTree>
    <p:extLst>
      <p:ext uri="{BB962C8B-B14F-4D97-AF65-F5344CB8AC3E}">
        <p14:creationId xmlns:p14="http://schemas.microsoft.com/office/powerpoint/2010/main" val="54813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7</a:t>
            </a:fld>
            <a:endParaRPr lang="en-GB"/>
          </a:p>
        </p:txBody>
      </p:sp>
    </p:spTree>
    <p:extLst>
      <p:ext uri="{BB962C8B-B14F-4D97-AF65-F5344CB8AC3E}">
        <p14:creationId xmlns:p14="http://schemas.microsoft.com/office/powerpoint/2010/main" val="8176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8</a:t>
            </a:fld>
            <a:endParaRPr lang="en-GB"/>
          </a:p>
        </p:txBody>
      </p:sp>
    </p:spTree>
    <p:extLst>
      <p:ext uri="{BB962C8B-B14F-4D97-AF65-F5344CB8AC3E}">
        <p14:creationId xmlns:p14="http://schemas.microsoft.com/office/powerpoint/2010/main" val="220389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9</a:t>
            </a:fld>
            <a:endParaRPr lang="en-GB"/>
          </a:p>
        </p:txBody>
      </p:sp>
    </p:spTree>
    <p:extLst>
      <p:ext uri="{BB962C8B-B14F-4D97-AF65-F5344CB8AC3E}">
        <p14:creationId xmlns:p14="http://schemas.microsoft.com/office/powerpoint/2010/main" val="240019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FB1348-E0E1-4EAA-A7E9-27BFE9264209}" type="slidenum">
              <a:rPr lang="en-GB" smtClean="0"/>
              <a:t>10</a:t>
            </a:fld>
            <a:endParaRPr lang="en-GB"/>
          </a:p>
        </p:txBody>
      </p:sp>
    </p:spTree>
    <p:extLst>
      <p:ext uri="{BB962C8B-B14F-4D97-AF65-F5344CB8AC3E}">
        <p14:creationId xmlns:p14="http://schemas.microsoft.com/office/powerpoint/2010/main" val="230805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solidFill>
                  <a:srgbClr val="FF5334"/>
                </a:solidFill>
              </a:defRPr>
            </a:lvl1pPr>
          </a:lstStyle>
          <a:p>
            <a:r>
              <a:rPr lang="en-US"/>
              <a:t>Click to edit Master title style</a:t>
            </a:r>
            <a:endParaRPr lang="en-GB" dirty="0"/>
          </a:p>
        </p:txBody>
      </p:sp>
      <p:sp>
        <p:nvSpPr>
          <p:cNvPr id="3" name="Subtitle 2"/>
          <p:cNvSpPr>
            <a:spLocks noGrp="1"/>
          </p:cNvSpPr>
          <p:nvPr>
            <p:ph type="subTitle" idx="1"/>
          </p:nvPr>
        </p:nvSpPr>
        <p:spPr>
          <a:xfrm>
            <a:off x="914400" y="3886200"/>
            <a:ext cx="10363200" cy="1752600"/>
          </a:xfrm>
        </p:spPr>
        <p:txBody>
          <a:bodyPr>
            <a:normAutofit/>
          </a:bodyPr>
          <a:lstStyle>
            <a:lvl1pPr marL="0" indent="0" algn="ctr">
              <a:buNone/>
              <a:defRPr sz="4400" b="0">
                <a:solidFill>
                  <a:srgbClr val="FF53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descr="Gradient strip.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6104139"/>
            <a:ext cx="12293600" cy="768951"/>
          </a:xfrm>
          <a:prstGeom prst="rect">
            <a:avLst/>
          </a:prstGeom>
        </p:spPr>
      </p:pic>
    </p:spTree>
    <p:extLst>
      <p:ext uri="{BB962C8B-B14F-4D97-AF65-F5344CB8AC3E}">
        <p14:creationId xmlns:p14="http://schemas.microsoft.com/office/powerpoint/2010/main" val="283366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rgbClr val="FF5334"/>
                </a:solidFill>
              </a:defRPr>
            </a:lvl1pPr>
            <a:lvl2pPr>
              <a:defRPr>
                <a:solidFill>
                  <a:srgbClr val="FF5334"/>
                </a:solidFill>
              </a:defRPr>
            </a:lvl2pPr>
            <a:lvl3pPr>
              <a:defRPr>
                <a:solidFill>
                  <a:srgbClr val="FF5334"/>
                </a:solidFill>
              </a:defRPr>
            </a:lvl3pPr>
            <a:lvl4pPr>
              <a:defRPr>
                <a:solidFill>
                  <a:srgbClr val="FF5334"/>
                </a:solidFill>
              </a:defRPr>
            </a:lvl4pPr>
            <a:lvl5pPr>
              <a:defRPr>
                <a:solidFill>
                  <a:srgbClr val="FF533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1099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solidFill>
                  <a:srgbClr val="FF5334"/>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0"/>
            <a:ext cx="8026400" cy="5851525"/>
          </a:xfrm>
        </p:spPr>
        <p:txBody>
          <a:bodyPr vert="eaVert"/>
          <a:lstStyle>
            <a:lvl1pPr>
              <a:defRPr>
                <a:solidFill>
                  <a:srgbClr val="FF5334"/>
                </a:solidFill>
              </a:defRPr>
            </a:lvl1pPr>
            <a:lvl2pPr>
              <a:defRPr>
                <a:solidFill>
                  <a:srgbClr val="FF5334"/>
                </a:solidFill>
              </a:defRPr>
            </a:lvl2pPr>
            <a:lvl3pPr>
              <a:defRPr>
                <a:solidFill>
                  <a:srgbClr val="FF5334"/>
                </a:solidFill>
              </a:defRPr>
            </a:lvl3pPr>
            <a:lvl4pPr>
              <a:defRPr>
                <a:solidFill>
                  <a:srgbClr val="FF5334"/>
                </a:solidFill>
              </a:defRPr>
            </a:lvl4pPr>
            <a:lvl5pPr>
              <a:defRPr>
                <a:solidFill>
                  <a:srgbClr val="FF533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823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Walking the Way logo.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35200" y="1143001"/>
            <a:ext cx="8229600" cy="4322108"/>
          </a:xfrm>
          <a:prstGeom prst="rect">
            <a:avLst/>
          </a:prstGeom>
        </p:spPr>
      </p:pic>
      <p:sp>
        <p:nvSpPr>
          <p:cNvPr id="2" name="Title 1"/>
          <p:cNvSpPr>
            <a:spLocks noGrp="1"/>
          </p:cNvSpPr>
          <p:nvPr>
            <p:ph type="title"/>
          </p:nvPr>
        </p:nvSpPr>
        <p:spPr>
          <a:xfrm>
            <a:off x="2540000" y="4648200"/>
            <a:ext cx="7213600" cy="1066800"/>
          </a:xfrm>
        </p:spPr>
        <p:txBody>
          <a:bodyPr/>
          <a:lstStyle/>
          <a:p>
            <a:r>
              <a:rPr lang="en-US"/>
              <a:t>Click to edit Master title style</a:t>
            </a:r>
            <a:endParaRPr lang="en-US" dirty="0"/>
          </a:p>
        </p:txBody>
      </p:sp>
      <p:sp>
        <p:nvSpPr>
          <p:cNvPr id="5" name="Rectangle 4"/>
          <p:cNvSpPr/>
          <p:nvPr/>
        </p:nvSpPr>
        <p:spPr>
          <a:xfrm>
            <a:off x="2641600" y="0"/>
            <a:ext cx="28448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Box 5"/>
          <p:cNvSpPr txBox="1"/>
          <p:nvPr/>
        </p:nvSpPr>
        <p:spPr>
          <a:xfrm>
            <a:off x="1942419" y="647436"/>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5109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gradient full page.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600" y="0"/>
            <a:ext cx="12934336" cy="6858000"/>
          </a:xfrm>
          <a:prstGeom prst="rect">
            <a:avLst/>
          </a:prstGeom>
        </p:spPr>
      </p:pic>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7542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gradient full page.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600" y="0"/>
            <a:ext cx="12934336" cy="6858000"/>
          </a:xfrm>
          <a:prstGeom prst="rect">
            <a:avLst/>
          </a:prstGeom>
        </p:spPr>
      </p:pic>
      <p:sp>
        <p:nvSpPr>
          <p:cNvPr id="4" name="Rectangle 3"/>
          <p:cNvSpPr/>
          <p:nvPr/>
        </p:nvSpPr>
        <p:spPr>
          <a:xfrm>
            <a:off x="-203200" y="-76200"/>
            <a:ext cx="13106400" cy="624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212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2"/>
            <a:ext cx="10363200" cy="1470025"/>
          </a:xfrm>
        </p:spPr>
        <p:txBody>
          <a:bodyPr/>
          <a:lstStyle>
            <a:lvl1pPr algn="ctr">
              <a:defRPr>
                <a:solidFill>
                  <a:srgbClr val="FF5334"/>
                </a:solidFill>
              </a:defRPr>
            </a:lvl1pPr>
          </a:lstStyle>
          <a:p>
            <a:r>
              <a:rPr lang="en-US"/>
              <a:t>Click to edit Master title style</a:t>
            </a:r>
            <a:endParaRPr lang="en-GB" dirty="0"/>
          </a:p>
        </p:txBody>
      </p:sp>
      <p:sp>
        <p:nvSpPr>
          <p:cNvPr id="3" name="Subtitle 2"/>
          <p:cNvSpPr>
            <a:spLocks noGrp="1"/>
          </p:cNvSpPr>
          <p:nvPr>
            <p:ph type="subTitle" idx="1"/>
          </p:nvPr>
        </p:nvSpPr>
        <p:spPr>
          <a:xfrm>
            <a:off x="914400" y="3508375"/>
            <a:ext cx="10363200" cy="1752600"/>
          </a:xfrm>
        </p:spPr>
        <p:txBody>
          <a:bodyPr>
            <a:normAutofit/>
          </a:bodyPr>
          <a:lstStyle>
            <a:lvl1pPr marL="0" indent="0" algn="ctr">
              <a:buNone/>
              <a:defRPr sz="4400" b="0">
                <a:solidFill>
                  <a:srgbClr val="FF53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7" name="Picture 6" descr="Gradient strip.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6104139"/>
            <a:ext cx="12293600" cy="768951"/>
          </a:xfrm>
          <a:prstGeom prst="rect">
            <a:avLst/>
          </a:prstGeom>
        </p:spPr>
      </p:pic>
    </p:spTree>
    <p:extLst>
      <p:ext uri="{BB962C8B-B14F-4D97-AF65-F5344CB8AC3E}">
        <p14:creationId xmlns:p14="http://schemas.microsoft.com/office/powerpoint/2010/main" val="227010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urc_logo_type_white.png"/>
          <p:cNvPicPr>
            <a:picLocks noChangeAspect="1"/>
          </p:cNvPicPr>
          <p:nvPr/>
        </p:nvPicPr>
        <p:blipFill>
          <a:blip r:embed="rId2" cstate="screen"/>
          <a:stretch>
            <a:fillRect/>
          </a:stretch>
        </p:blipFill>
        <p:spPr>
          <a:xfrm>
            <a:off x="141742" y="5638800"/>
            <a:ext cx="2906260" cy="1143000"/>
          </a:xfrm>
          <a:prstGeom prst="rect">
            <a:avLst/>
          </a:prstGeom>
        </p:spPr>
      </p:pic>
      <p:pic>
        <p:nvPicPr>
          <p:cNvPr id="5" name="Picture 4" descr="Gradient strip.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6104139"/>
            <a:ext cx="12293600" cy="768951"/>
          </a:xfrm>
          <a:prstGeom prst="rect">
            <a:avLst/>
          </a:prstGeom>
        </p:spPr>
      </p:pic>
    </p:spTree>
    <p:extLst>
      <p:ext uri="{BB962C8B-B14F-4D97-AF65-F5344CB8AC3E}">
        <p14:creationId xmlns:p14="http://schemas.microsoft.com/office/powerpoint/2010/main" val="212183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urc_logo_type_white.png"/>
          <p:cNvPicPr>
            <a:picLocks noChangeAspect="1"/>
          </p:cNvPicPr>
          <p:nvPr/>
        </p:nvPicPr>
        <p:blipFill>
          <a:blip r:embed="rId2" cstate="screen"/>
          <a:stretch>
            <a:fillRect/>
          </a:stretch>
        </p:blipFill>
        <p:spPr>
          <a:xfrm>
            <a:off x="141742" y="5638800"/>
            <a:ext cx="2906260" cy="1143000"/>
          </a:xfrm>
          <a:prstGeom prst="rect">
            <a:avLst/>
          </a:prstGeom>
        </p:spPr>
      </p:pic>
      <p:pic>
        <p:nvPicPr>
          <p:cNvPr id="6" name="Picture 5" descr="Gradient strip.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6104139"/>
            <a:ext cx="12293600" cy="768951"/>
          </a:xfrm>
          <a:prstGeom prst="rect">
            <a:avLst/>
          </a:prstGeom>
        </p:spPr>
      </p:pic>
    </p:spTree>
    <p:extLst>
      <p:ext uri="{BB962C8B-B14F-4D97-AF65-F5344CB8AC3E}">
        <p14:creationId xmlns:p14="http://schemas.microsoft.com/office/powerpoint/2010/main" val="169698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a:t>Click to edit Master title style</a:t>
            </a:r>
            <a:endParaRPr lang="en-GB" dirty="0"/>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solidFill>
                  <a:srgbClr val="FF53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solidFill>
                  <a:srgbClr val="FF53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888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a:t>Click to edit Master title style</a:t>
            </a:r>
            <a:endParaRPr lang="en-GB" dirty="0"/>
          </a:p>
        </p:txBody>
      </p:sp>
    </p:spTree>
    <p:extLst>
      <p:ext uri="{BB962C8B-B14F-4D97-AF65-F5344CB8AC3E}">
        <p14:creationId xmlns:p14="http://schemas.microsoft.com/office/powerpoint/2010/main" val="283525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95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914400"/>
            <a:ext cx="4011084" cy="1162050"/>
          </a:xfrm>
        </p:spPr>
        <p:txBody>
          <a:bodyPr anchor="b"/>
          <a:lstStyle>
            <a:lvl1pPr algn="l">
              <a:defRPr sz="2000" b="1">
                <a:solidFill>
                  <a:srgbClr val="FF5334"/>
                </a:solidFill>
              </a:defRPr>
            </a:lvl1pPr>
          </a:lstStyle>
          <a:p>
            <a:r>
              <a:rPr lang="en-US"/>
              <a:t>Click to edit Master title style</a:t>
            </a:r>
            <a:endParaRPr lang="en-GB" dirty="0"/>
          </a:p>
        </p:txBody>
      </p:sp>
      <p:sp>
        <p:nvSpPr>
          <p:cNvPr id="3" name="Content Placeholder 2"/>
          <p:cNvSpPr>
            <a:spLocks noGrp="1"/>
          </p:cNvSpPr>
          <p:nvPr>
            <p:ph idx="1"/>
          </p:nvPr>
        </p:nvSpPr>
        <p:spPr>
          <a:xfrm>
            <a:off x="4766734" y="1295402"/>
            <a:ext cx="6815668"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2057402"/>
            <a:ext cx="4011084" cy="4068763"/>
          </a:xfrm>
        </p:spPr>
        <p:txBody>
          <a:bodyPr/>
          <a:lstStyle>
            <a:lvl1pPr marL="0" indent="0">
              <a:buNone/>
              <a:defRPr sz="1400">
                <a:solidFill>
                  <a:srgbClr val="FF533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0310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04800" y="0"/>
            <a:ext cx="5588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389717" y="4800601"/>
            <a:ext cx="7315200" cy="566738"/>
          </a:xfrm>
        </p:spPr>
        <p:txBody>
          <a:bodyPr anchor="b"/>
          <a:lstStyle>
            <a:lvl1pPr algn="l">
              <a:defRPr sz="2000" b="1">
                <a:solidFill>
                  <a:srgbClr val="FF5334"/>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389717" y="228601"/>
            <a:ext cx="7315200" cy="4498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solidFill>
                  <a:srgbClr val="FF533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11718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tif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1447800"/>
            <a:ext cx="11582400" cy="1143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06400" y="2971800"/>
            <a:ext cx="11480800" cy="3657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Gradient strip.png"/>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0" y="6104139"/>
            <a:ext cx="12293600" cy="768951"/>
          </a:xfrm>
          <a:prstGeom prst="rect">
            <a:avLst/>
          </a:prstGeom>
        </p:spPr>
      </p:pic>
      <p:pic>
        <p:nvPicPr>
          <p:cNvPr id="5" name="Picture 4" descr="URC logo wtw gradient.tif"/>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251708" y="92601"/>
            <a:ext cx="2336800" cy="1221615"/>
          </a:xfrm>
          <a:prstGeom prst="rect">
            <a:avLst/>
          </a:prstGeom>
        </p:spPr>
      </p:pic>
      <p:pic>
        <p:nvPicPr>
          <p:cNvPr id="7" name="Picture 6" descr="Walking the Way logo.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46401" y="152400"/>
            <a:ext cx="2321444" cy="1219200"/>
          </a:xfrm>
          <a:prstGeom prst="rect">
            <a:avLst/>
          </a:prstGeom>
        </p:spPr>
      </p:pic>
    </p:spTree>
    <p:extLst>
      <p:ext uri="{BB962C8B-B14F-4D97-AF65-F5344CB8AC3E}">
        <p14:creationId xmlns:p14="http://schemas.microsoft.com/office/powerpoint/2010/main" val="363526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ts val="0"/>
        </a:spcBef>
        <a:buNone/>
        <a:defRPr sz="5400" b="1" kern="1200">
          <a:solidFill>
            <a:srgbClr val="FF533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2F526-9195-4D46-B8CB-AB35C7B037B0}"/>
              </a:ext>
            </a:extLst>
          </p:cNvPr>
          <p:cNvSpPr>
            <a:spLocks noGrp="1"/>
          </p:cNvSpPr>
          <p:nvPr>
            <p:ph type="ctrTitle"/>
          </p:nvPr>
        </p:nvSpPr>
        <p:spPr/>
        <p:txBody>
          <a:bodyPr/>
          <a:lstStyle/>
          <a:p>
            <a:r>
              <a:rPr lang="en-GB" dirty="0"/>
              <a:t>Local Mission and Ministry Review</a:t>
            </a:r>
          </a:p>
        </p:txBody>
      </p:sp>
      <p:sp>
        <p:nvSpPr>
          <p:cNvPr id="3" name="Subtitle 2">
            <a:extLst>
              <a:ext uri="{FF2B5EF4-FFF2-40B4-BE49-F238E27FC236}">
                <a16:creationId xmlns:a16="http://schemas.microsoft.com/office/drawing/2014/main" xmlns="" id="{1B0BB464-6344-4A8D-868C-20A3BA5A04DA}"/>
              </a:ext>
            </a:extLst>
          </p:cNvPr>
          <p:cNvSpPr>
            <a:spLocks noGrp="1"/>
          </p:cNvSpPr>
          <p:nvPr>
            <p:ph type="subTitle" idx="1"/>
          </p:nvPr>
        </p:nvSpPr>
        <p:spPr/>
        <p:txBody>
          <a:bodyPr/>
          <a:lstStyle/>
          <a:p>
            <a:r>
              <a:rPr lang="en-GB" dirty="0"/>
              <a:t>West Midlands Synod Re-launch</a:t>
            </a:r>
          </a:p>
          <a:p>
            <a:r>
              <a:rPr lang="en-GB" dirty="0"/>
              <a:t>January/ February 2018</a:t>
            </a:r>
          </a:p>
        </p:txBody>
      </p:sp>
    </p:spTree>
    <p:extLst>
      <p:ext uri="{BB962C8B-B14F-4D97-AF65-F5344CB8AC3E}">
        <p14:creationId xmlns:p14="http://schemas.microsoft.com/office/powerpoint/2010/main" val="191721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531658"/>
          </a:xfrm>
        </p:spPr>
        <p:txBody>
          <a:bodyPr>
            <a:normAutofit fontScale="92500" lnSpcReduction="20000"/>
          </a:bodyPr>
          <a:lstStyle/>
          <a:p>
            <a:pPr lvl="0"/>
            <a:r>
              <a:rPr lang="en-GB" dirty="0">
                <a:solidFill>
                  <a:schemeClr val="tx1"/>
                </a:solidFill>
              </a:rPr>
              <a:t>The church meeting to agree the Pastorate Profile and the minister’s role description might be chaired by the minister and/or the Pastorate Partners. The agreed profile, including mission pledges, and the role description is submitted to the Synod Pastoral Committee. This meeting might also evaluate the review process and respond to the Administrator.</a:t>
            </a:r>
          </a:p>
          <a:p>
            <a:r>
              <a:rPr lang="en-GB" dirty="0">
                <a:solidFill>
                  <a:schemeClr val="tx1"/>
                </a:solidFill>
              </a:rPr>
              <a:t>The Pastoral Committee will respond to the church and also notify the LMMR Administrator. Further work on the profile or clarification might be suggested or required. Assistance in such circumstances will be available from the Pastorate Partners or the Area Minister. Other Synod Officers would also be available</a:t>
            </a:r>
          </a:p>
        </p:txBody>
      </p:sp>
    </p:spTree>
    <p:extLst>
      <p:ext uri="{BB962C8B-B14F-4D97-AF65-F5344CB8AC3E}">
        <p14:creationId xmlns:p14="http://schemas.microsoft.com/office/powerpoint/2010/main" val="30651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531658"/>
          </a:xfrm>
        </p:spPr>
        <p:txBody>
          <a:bodyPr>
            <a:normAutofit/>
          </a:bodyPr>
          <a:lstStyle/>
          <a:p>
            <a:r>
              <a:rPr lang="en-GB" dirty="0">
                <a:solidFill>
                  <a:schemeClr val="tx1"/>
                </a:solidFill>
              </a:rPr>
              <a:t>If the Profile indicates the need for specific support or guidance from the Synod and/or its Officers particularly in relation to  its mission pledges, the Pastoral Committee will contact the relevant Officer or Committee.</a:t>
            </a:r>
          </a:p>
          <a:p>
            <a:r>
              <a:rPr lang="en-GB" dirty="0">
                <a:solidFill>
                  <a:schemeClr val="tx1"/>
                </a:solidFill>
              </a:rPr>
              <a:t>On completion of the Local Mission and Ministry Review, the Moderator writes to the local church/ pastorate</a:t>
            </a:r>
          </a:p>
          <a:p>
            <a:pPr lvl="0"/>
            <a:endParaRPr lang="en-GB" dirty="0">
              <a:solidFill>
                <a:schemeClr val="tx1"/>
              </a:solidFill>
            </a:endParaRPr>
          </a:p>
        </p:txBody>
      </p:sp>
    </p:spTree>
    <p:extLst>
      <p:ext uri="{BB962C8B-B14F-4D97-AF65-F5344CB8AC3E}">
        <p14:creationId xmlns:p14="http://schemas.microsoft.com/office/powerpoint/2010/main" val="19124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2F526-9195-4D46-B8CB-AB35C7B037B0}"/>
              </a:ext>
            </a:extLst>
          </p:cNvPr>
          <p:cNvSpPr>
            <a:spLocks noGrp="1"/>
          </p:cNvSpPr>
          <p:nvPr>
            <p:ph type="ctrTitle"/>
          </p:nvPr>
        </p:nvSpPr>
        <p:spPr/>
        <p:txBody>
          <a:bodyPr/>
          <a:lstStyle/>
          <a:p>
            <a:r>
              <a:rPr lang="en-GB" dirty="0"/>
              <a:t>Local Mission and Ministry Review</a:t>
            </a:r>
          </a:p>
        </p:txBody>
      </p:sp>
      <p:sp>
        <p:nvSpPr>
          <p:cNvPr id="3" name="Subtitle 2">
            <a:extLst>
              <a:ext uri="{FF2B5EF4-FFF2-40B4-BE49-F238E27FC236}">
                <a16:creationId xmlns:a16="http://schemas.microsoft.com/office/drawing/2014/main" xmlns="" id="{1B0BB464-6344-4A8D-868C-20A3BA5A04DA}"/>
              </a:ext>
            </a:extLst>
          </p:cNvPr>
          <p:cNvSpPr>
            <a:spLocks noGrp="1"/>
          </p:cNvSpPr>
          <p:nvPr>
            <p:ph type="subTitle" idx="1"/>
          </p:nvPr>
        </p:nvSpPr>
        <p:spPr/>
        <p:txBody>
          <a:bodyPr/>
          <a:lstStyle/>
          <a:p>
            <a:r>
              <a:rPr lang="en-GB" dirty="0"/>
              <a:t>West Midlands Synod Re-launch</a:t>
            </a:r>
          </a:p>
          <a:p>
            <a:r>
              <a:rPr lang="en-GB" dirty="0"/>
              <a:t>January/ February 2018</a:t>
            </a:r>
          </a:p>
        </p:txBody>
      </p:sp>
    </p:spTree>
    <p:extLst>
      <p:ext uri="{BB962C8B-B14F-4D97-AF65-F5344CB8AC3E}">
        <p14:creationId xmlns:p14="http://schemas.microsoft.com/office/powerpoint/2010/main" val="397182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087906"/>
          </a:xfrm>
        </p:spPr>
        <p:txBody>
          <a:bodyPr>
            <a:normAutofit fontScale="92500" lnSpcReduction="10000"/>
          </a:bodyPr>
          <a:lstStyle/>
          <a:p>
            <a:pPr marL="0" indent="0" algn="ctr">
              <a:buNone/>
            </a:pPr>
            <a:r>
              <a:rPr lang="en-GB" b="1" dirty="0"/>
              <a:t> </a:t>
            </a:r>
            <a:r>
              <a:rPr lang="en-GB" b="1" dirty="0">
                <a:solidFill>
                  <a:schemeClr val="tx1"/>
                </a:solidFill>
              </a:rPr>
              <a:t>Aims</a:t>
            </a:r>
            <a:endParaRPr lang="en-GB" dirty="0">
              <a:solidFill>
                <a:schemeClr val="tx1"/>
              </a:solidFill>
            </a:endParaRPr>
          </a:p>
          <a:p>
            <a:r>
              <a:rPr lang="en-GB" dirty="0">
                <a:solidFill>
                  <a:schemeClr val="tx1"/>
                </a:solidFill>
              </a:rPr>
              <a:t>to explore a minister’s/CRCW’s sense of vocation, the Pastorate’s understanding of mission in context, and the relationship between the two</a:t>
            </a:r>
          </a:p>
          <a:p>
            <a:pPr lvl="0"/>
            <a:r>
              <a:rPr lang="en-GB" dirty="0">
                <a:solidFill>
                  <a:schemeClr val="tx1"/>
                </a:solidFill>
              </a:rPr>
              <a:t>to benefit the minister’s/CRCW’s professional development, enhance the Pastorate’s understanding of mission in context and develop the cooperative working between minister/CRCW and Pastorate</a:t>
            </a:r>
          </a:p>
          <a:p>
            <a:pPr lvl="0"/>
            <a:r>
              <a:rPr lang="en-GB" dirty="0">
                <a:solidFill>
                  <a:schemeClr val="tx1"/>
                </a:solidFill>
              </a:rPr>
              <a:t>that the Synod might help churches better identify and access appropriate resources and support from the Synod and wider church</a:t>
            </a:r>
          </a:p>
          <a:p>
            <a:pPr marL="0" indent="0">
              <a:buNone/>
            </a:pPr>
            <a:endParaRPr lang="en-GB" dirty="0">
              <a:solidFill>
                <a:schemeClr val="tx1"/>
              </a:solidFill>
            </a:endParaRPr>
          </a:p>
        </p:txBody>
      </p:sp>
    </p:spTree>
    <p:extLst>
      <p:ext uri="{BB962C8B-B14F-4D97-AF65-F5344CB8AC3E}">
        <p14:creationId xmlns:p14="http://schemas.microsoft.com/office/powerpoint/2010/main" val="15259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2"/>
            <a:ext cx="11480800" cy="3859305"/>
          </a:xfrm>
        </p:spPr>
        <p:txBody>
          <a:bodyPr>
            <a:normAutofit/>
          </a:bodyPr>
          <a:lstStyle/>
          <a:p>
            <a:pPr marL="0" indent="0" algn="ctr">
              <a:buNone/>
            </a:pPr>
            <a:r>
              <a:rPr lang="en-GB" b="1" dirty="0"/>
              <a:t> </a:t>
            </a:r>
            <a:r>
              <a:rPr lang="en-GB" b="1" dirty="0">
                <a:solidFill>
                  <a:schemeClr val="tx1"/>
                </a:solidFill>
              </a:rPr>
              <a:t>Key factors</a:t>
            </a:r>
            <a:endParaRPr lang="en-GB" dirty="0">
              <a:solidFill>
                <a:schemeClr val="tx1"/>
              </a:solidFill>
            </a:endParaRPr>
          </a:p>
          <a:p>
            <a:r>
              <a:rPr lang="en-GB" dirty="0">
                <a:solidFill>
                  <a:schemeClr val="tx1"/>
                </a:solidFill>
              </a:rPr>
              <a:t>Assembly requirement</a:t>
            </a:r>
          </a:p>
          <a:p>
            <a:r>
              <a:rPr lang="en-GB" dirty="0">
                <a:solidFill>
                  <a:schemeClr val="tx1"/>
                </a:solidFill>
              </a:rPr>
              <a:t>Tool for mission</a:t>
            </a:r>
          </a:p>
          <a:p>
            <a:r>
              <a:rPr lang="en-GB" dirty="0">
                <a:solidFill>
                  <a:schemeClr val="tx1"/>
                </a:solidFill>
              </a:rPr>
              <a:t>Focussed meetings</a:t>
            </a:r>
          </a:p>
          <a:p>
            <a:r>
              <a:rPr lang="en-GB" dirty="0">
                <a:solidFill>
                  <a:schemeClr val="tx1"/>
                </a:solidFill>
              </a:rPr>
              <a:t>Agreed deadlines</a:t>
            </a:r>
          </a:p>
          <a:p>
            <a:r>
              <a:rPr lang="en-GB" dirty="0">
                <a:solidFill>
                  <a:schemeClr val="tx1"/>
                </a:solidFill>
              </a:rPr>
              <a:t>Clear outcomes </a:t>
            </a:r>
          </a:p>
          <a:p>
            <a:endParaRPr lang="en-GB" dirty="0">
              <a:solidFill>
                <a:schemeClr val="tx1"/>
              </a:solidFill>
            </a:endParaRPr>
          </a:p>
          <a:p>
            <a:endParaRPr lang="en-GB" dirty="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378598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087906"/>
          </a:xfrm>
        </p:spPr>
        <p:txBody>
          <a:bodyPr>
            <a:normAutofit/>
          </a:bodyPr>
          <a:lstStyle/>
          <a:p>
            <a:pPr marL="0" indent="0" algn="ctr">
              <a:buNone/>
            </a:pPr>
            <a:r>
              <a:rPr lang="en-GB" b="1" dirty="0"/>
              <a:t> </a:t>
            </a:r>
            <a:r>
              <a:rPr lang="en-GB" b="1" dirty="0">
                <a:solidFill>
                  <a:schemeClr val="tx1"/>
                </a:solidFill>
              </a:rPr>
              <a:t>Process</a:t>
            </a:r>
            <a:endParaRPr lang="en-GB" dirty="0">
              <a:solidFill>
                <a:schemeClr val="tx1"/>
              </a:solidFill>
            </a:endParaRPr>
          </a:p>
          <a:p>
            <a:r>
              <a:rPr lang="en-GB" dirty="0">
                <a:solidFill>
                  <a:schemeClr val="tx1"/>
                </a:solidFill>
              </a:rPr>
              <a:t>From the 2018-21 schedule of reviews, Pastorate Partners are appointed to churches/ pastorates </a:t>
            </a:r>
          </a:p>
          <a:p>
            <a:r>
              <a:rPr lang="en-GB" dirty="0">
                <a:solidFill>
                  <a:schemeClr val="tx1"/>
                </a:solidFill>
                <a:latin typeface="Calibri" panose="020F0502020204030204" pitchFamily="34" charset="0"/>
                <a:ea typeface="Courier New" panose="02070309020205020404" pitchFamily="49" charset="0"/>
              </a:rPr>
              <a:t>The LMMR Administrator informs the pastorate and the Area Minister of the partners and suggested dates. (The review may be conducted by the minister and one Pastoral Partner or in exceptional circumstances without a Pastorate Partner)</a:t>
            </a:r>
            <a:endParaRPr lang="en-GB" dirty="0">
              <a:solidFill>
                <a:schemeClr val="tx1"/>
              </a:solidFill>
            </a:endParaRPr>
          </a:p>
        </p:txBody>
      </p:sp>
    </p:spTree>
    <p:extLst>
      <p:ext uri="{BB962C8B-B14F-4D97-AF65-F5344CB8AC3E}">
        <p14:creationId xmlns:p14="http://schemas.microsoft.com/office/powerpoint/2010/main" val="27360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37776" y="2478742"/>
            <a:ext cx="11480800" cy="3321423"/>
          </a:xfrm>
        </p:spPr>
        <p:txBody>
          <a:bodyPr>
            <a:normAutofit/>
          </a:bodyPr>
          <a:lstStyle/>
          <a:p>
            <a:pPr lvl="0"/>
            <a:r>
              <a:rPr lang="en-GB" dirty="0">
                <a:solidFill>
                  <a:schemeClr val="tx1"/>
                </a:solidFill>
              </a:rPr>
              <a:t>The LMMR Administrator (in consultation with the Area Minister and the Training and Development Officer as appropriate) arranges an Appraisal Partner for the minister. (The Appraisal Partner may also be one of the Pastorate Partners.)</a:t>
            </a:r>
          </a:p>
          <a:p>
            <a:pPr lvl="0"/>
            <a:r>
              <a:rPr lang="en-GB" dirty="0">
                <a:solidFill>
                  <a:schemeClr val="tx1"/>
                </a:solidFill>
              </a:rPr>
              <a:t>The Administrator sends the Church Secretary and the minister the relevant documents </a:t>
            </a:r>
          </a:p>
          <a:p>
            <a:endParaRPr lang="en-GB" dirty="0">
              <a:solidFill>
                <a:schemeClr val="tx1"/>
              </a:solidFill>
            </a:endParaRPr>
          </a:p>
        </p:txBody>
      </p:sp>
    </p:spTree>
    <p:extLst>
      <p:ext uri="{BB962C8B-B14F-4D97-AF65-F5344CB8AC3E}">
        <p14:creationId xmlns:p14="http://schemas.microsoft.com/office/powerpoint/2010/main" val="28249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087906"/>
          </a:xfrm>
        </p:spPr>
        <p:txBody>
          <a:bodyPr>
            <a:normAutofit fontScale="92500"/>
          </a:bodyPr>
          <a:lstStyle/>
          <a:p>
            <a:pPr lvl="0"/>
            <a:r>
              <a:rPr lang="en-GB" dirty="0">
                <a:solidFill>
                  <a:schemeClr val="tx1"/>
                </a:solidFill>
              </a:rPr>
              <a:t>In consultation between the Area Minister, the LMMR Administrator and the Church’s minister or leader, the precise period of the review is agreed. (Four months is the recommended period for the review to completed with a deadline agreed to enable submission to a specific meeting of the Pastoral Committee)</a:t>
            </a:r>
          </a:p>
          <a:p>
            <a:pPr lvl="0"/>
            <a:r>
              <a:rPr lang="en-GB" dirty="0">
                <a:solidFill>
                  <a:schemeClr val="tx1"/>
                </a:solidFill>
              </a:rPr>
              <a:t>The pastorate appoints a “Contact Person” who will liaise with the Area Minister, the LMMR Administrator and Pastorate Partners, the minister and the Appraisal Partner.</a:t>
            </a:r>
          </a:p>
          <a:p>
            <a:endParaRPr lang="en-GB" dirty="0">
              <a:solidFill>
                <a:schemeClr val="tx1"/>
              </a:solidFill>
            </a:endParaRPr>
          </a:p>
        </p:txBody>
      </p:sp>
    </p:spTree>
    <p:extLst>
      <p:ext uri="{BB962C8B-B14F-4D97-AF65-F5344CB8AC3E}">
        <p14:creationId xmlns:p14="http://schemas.microsoft.com/office/powerpoint/2010/main" val="38272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007223"/>
          </a:xfrm>
        </p:spPr>
        <p:txBody>
          <a:bodyPr>
            <a:normAutofit fontScale="62500" lnSpcReduction="20000"/>
          </a:bodyPr>
          <a:lstStyle/>
          <a:p>
            <a:pPr lvl="0"/>
            <a:r>
              <a:rPr lang="en-GB" sz="3800" dirty="0">
                <a:solidFill>
                  <a:schemeClr val="tx1"/>
                </a:solidFill>
              </a:rPr>
              <a:t>The elders meeting arrange for the statistics and background information for the profile to be compiled and/or updated. (In addition to the previous Pastorate Profile, copies of the most recent set of accounts and Quinquennial building survey should also be made available.)</a:t>
            </a:r>
          </a:p>
          <a:p>
            <a:pPr lvl="0"/>
            <a:r>
              <a:rPr lang="en-GB" sz="3800" b="1" dirty="0">
                <a:solidFill>
                  <a:schemeClr val="tx1"/>
                </a:solidFill>
              </a:rPr>
              <a:t>A meeting of elders and the minister is convened and chaired by the Area Minister to explain the purpose and process of the review. The Pastorate Partners will be present at this meeting, and the Appraisal Partner is invited. (The local church should decide if others should be specifically invited or if the meeting should be open to others.) At this meeting, dates are set for two further elders and/or church meetings with the Pastorate Partners to carry out the review and a church meeting to agree the profile and minister’s role description. (Meetings for the purposes of the review should not, except in the case of emergency, have other business on the agenda.) </a:t>
            </a:r>
          </a:p>
          <a:p>
            <a:endParaRPr lang="en-GB" dirty="0">
              <a:solidFill>
                <a:schemeClr val="tx1"/>
              </a:solidFill>
            </a:endParaRPr>
          </a:p>
        </p:txBody>
      </p:sp>
    </p:spTree>
    <p:extLst>
      <p:ext uri="{BB962C8B-B14F-4D97-AF65-F5344CB8AC3E}">
        <p14:creationId xmlns:p14="http://schemas.microsoft.com/office/powerpoint/2010/main" val="11367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276164"/>
          </a:xfrm>
        </p:spPr>
        <p:txBody>
          <a:bodyPr>
            <a:normAutofit fontScale="85000" lnSpcReduction="10000"/>
          </a:bodyPr>
          <a:lstStyle/>
          <a:p>
            <a:pPr lvl="0"/>
            <a:r>
              <a:rPr lang="en-GB" b="1" dirty="0">
                <a:solidFill>
                  <a:schemeClr val="tx1"/>
                </a:solidFill>
                <a:latin typeface="Calibri" panose="020F0502020204030204" pitchFamily="34" charset="0"/>
                <a:ea typeface="Courier New" panose="02070309020205020404" pitchFamily="49" charset="0"/>
                <a:cs typeface="Calibri" panose="020F0502020204030204" pitchFamily="34" charset="0"/>
              </a:rPr>
              <a:t>The review takes place. The meetings for the purpose of the review should be chaired by one of the Pastorate Partners. In these meetings the priorities and mission pledges for the pastorate are reviewed in the light of progress and any necessary changes are agreed </a:t>
            </a:r>
            <a:endParaRPr lang="en-GB"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r>
              <a:rPr lang="en-GB" dirty="0">
                <a:solidFill>
                  <a:schemeClr val="tx1"/>
                </a:solidFill>
                <a:latin typeface="Calibri" panose="020F0502020204030204" pitchFamily="34" charset="0"/>
                <a:ea typeface="Courier New" panose="02070309020205020404" pitchFamily="49" charset="0"/>
                <a:cs typeface="Calibri" panose="020F0502020204030204" pitchFamily="34" charset="0"/>
              </a:rPr>
              <a:t>The minister and Pastorate Partners work in tandem through the process, giving due recognition to the minister’s leadership role. However, the elders share responsibility with the minister for the church’s engagement in God’s mission and in some circumstances a meeting without the minister may be appropriate. (When this is the case, the purpose of the meeting should be made clear to all concerned.) </a:t>
            </a:r>
            <a:endPar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chemeClr val="tx1"/>
              </a:solidFill>
            </a:endParaRPr>
          </a:p>
        </p:txBody>
      </p:sp>
    </p:spTree>
    <p:extLst>
      <p:ext uri="{BB962C8B-B14F-4D97-AF65-F5344CB8AC3E}">
        <p14:creationId xmlns:p14="http://schemas.microsoft.com/office/powerpoint/2010/main" val="37808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A11A5-E273-4E32-814D-6CDE45A811AA}"/>
              </a:ext>
            </a:extLst>
          </p:cNvPr>
          <p:cNvSpPr>
            <a:spLocks noGrp="1"/>
          </p:cNvSpPr>
          <p:nvPr>
            <p:ph type="title"/>
          </p:nvPr>
        </p:nvSpPr>
        <p:spPr>
          <a:xfrm>
            <a:off x="437776" y="1246094"/>
            <a:ext cx="11582400" cy="569259"/>
          </a:xfrm>
        </p:spPr>
        <p:txBody>
          <a:bodyPr/>
          <a:lstStyle/>
          <a:p>
            <a:pPr algn="ctr"/>
            <a:r>
              <a:rPr lang="en-GB" sz="4400" dirty="0"/>
              <a:t>Local Mission and Ministry Review 2018</a:t>
            </a:r>
          </a:p>
        </p:txBody>
      </p:sp>
      <p:sp>
        <p:nvSpPr>
          <p:cNvPr id="3" name="Content Placeholder 2">
            <a:extLst>
              <a:ext uri="{FF2B5EF4-FFF2-40B4-BE49-F238E27FC236}">
                <a16:creationId xmlns:a16="http://schemas.microsoft.com/office/drawing/2014/main" xmlns="" id="{7AF81FC3-EDF9-4375-A3C1-4F676948EEC7}"/>
              </a:ext>
            </a:extLst>
          </p:cNvPr>
          <p:cNvSpPr>
            <a:spLocks noGrp="1"/>
          </p:cNvSpPr>
          <p:nvPr>
            <p:ph idx="1"/>
          </p:nvPr>
        </p:nvSpPr>
        <p:spPr>
          <a:xfrm>
            <a:off x="487082" y="1909483"/>
            <a:ext cx="11480800" cy="4276164"/>
          </a:xfrm>
        </p:spPr>
        <p:txBody>
          <a:bodyPr>
            <a:normAutofit fontScale="77500" lnSpcReduction="20000"/>
          </a:bodyPr>
          <a:lstStyle/>
          <a:p>
            <a:pPr lvl="0"/>
            <a:r>
              <a:rPr lang="en-GB" dirty="0">
                <a:solidFill>
                  <a:schemeClr val="tx1"/>
                </a:solidFill>
                <a:latin typeface="Calibri" panose="020F0502020204030204" pitchFamily="34" charset="0"/>
                <a:ea typeface="Courier New" panose="02070309020205020404" pitchFamily="49" charset="0"/>
                <a:cs typeface="Calibri" panose="020F0502020204030204" pitchFamily="34" charset="0"/>
              </a:rPr>
              <a:t>In this period the minister undertakes the accompanied self-appraisal process, completing the “Taking Stock” questionnaire and meeting with the Appraisal Partner as mutually agreed. In the light of this meeting, a minister’s “role description” is drafted. This part of the process, (with the exception of the role description) is confidential. The role description (and to some extent the whole process) is not designed to constrain but to free the minister/ leader. It should also be noted that, although non-stipendiary ministers and Church-related Community Work ministers </a:t>
            </a:r>
            <a:r>
              <a:rPr lang="en-GB" dirty="0">
                <a:solidFill>
                  <a:schemeClr val="tx1"/>
                </a:solidFill>
                <a:latin typeface="Calibri" panose="020F0502020204030204" pitchFamily="34" charset="0"/>
                <a:ea typeface="Arial" panose="020B0604020202020204" pitchFamily="34" charset="0"/>
                <a:cs typeface="Calibri" panose="020F0502020204030204" pitchFamily="34" charset="0"/>
              </a:rPr>
              <a:t>have a job description/contract,</a:t>
            </a:r>
            <a:r>
              <a:rPr lang="en-GB" dirty="0">
                <a:solidFill>
                  <a:schemeClr val="tx1"/>
                </a:solidFill>
                <a:latin typeface="Calibri" panose="020F0502020204030204" pitchFamily="34" charset="0"/>
                <a:ea typeface="Courier New" panose="02070309020205020404" pitchFamily="49" charset="0"/>
                <a:cs typeface="Calibri" panose="020F0502020204030204" pitchFamily="34" charset="0"/>
              </a:rPr>
              <a:t> this is a “role” and not a “job” description</a:t>
            </a:r>
            <a:r>
              <a:rPr lang="en-GB" dirty="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GB"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chemeClr val="tx1"/>
                </a:solidFill>
                <a:latin typeface="Calibri" panose="020F0502020204030204" pitchFamily="34" charset="0"/>
                <a:ea typeface="Arial" panose="020B0604020202020204" pitchFamily="34" charset="0"/>
              </a:rPr>
              <a:t>In a team ministry or group pastorate, the meetings for the churches concerned should as far as possible be held for the convenience of the Partners and so at the same time. This also enables the exploration and sharing of mission objectives and resources</a:t>
            </a:r>
            <a:endParaRPr lang="en-GB" dirty="0">
              <a:solidFill>
                <a:schemeClr val="tx1"/>
              </a:solidFill>
            </a:endParaRPr>
          </a:p>
        </p:txBody>
      </p:sp>
    </p:spTree>
    <p:extLst>
      <p:ext uri="{BB962C8B-B14F-4D97-AF65-F5344CB8AC3E}">
        <p14:creationId xmlns:p14="http://schemas.microsoft.com/office/powerpoint/2010/main" val="310435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lking the way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Custom</PresentationFormat>
  <Paragraphs>54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Walking the way Powerpoint template</vt:lpstr>
      <vt:lpstr>Local Mission and Ministry Review</vt:lpstr>
      <vt:lpstr>Local Mission and Ministry Review 2018</vt:lpstr>
      <vt:lpstr>Local Mission and Ministry Review 2018</vt:lpstr>
      <vt:lpstr>Local Mission and Ministry Review 2018</vt:lpstr>
      <vt:lpstr>Local Mission and Ministry Review 2018</vt:lpstr>
      <vt:lpstr>Local Mission and Ministry Review 2018</vt:lpstr>
      <vt:lpstr>Local Mission and Ministry Review 2018</vt:lpstr>
      <vt:lpstr>Local Mission and Ministry Review 2018</vt:lpstr>
      <vt:lpstr>Local Mission and Ministry Review 2018</vt:lpstr>
      <vt:lpstr>Local Mission and Ministry Review 2018</vt:lpstr>
      <vt:lpstr>Local Mission and Ministry Review 2018</vt:lpstr>
      <vt:lpstr>Local Mission and Ministry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living the life of Jesus today</dc:title>
  <dc:creator>Stuart Scott</dc:creator>
  <cp:lastModifiedBy> Helen Cavaco</cp:lastModifiedBy>
  <cp:revision>47</cp:revision>
  <dcterms:created xsi:type="dcterms:W3CDTF">2017-11-09T12:29:58Z</dcterms:created>
  <dcterms:modified xsi:type="dcterms:W3CDTF">2018-03-08T10:28:44Z</dcterms:modified>
</cp:coreProperties>
</file>