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handoutMasterIdLst>
    <p:handoutMasterId r:id="rId23"/>
  </p:handoutMasterIdLst>
  <p:sldIdLst>
    <p:sldId id="339" r:id="rId2"/>
    <p:sldId id="271" r:id="rId3"/>
    <p:sldId id="286" r:id="rId4"/>
    <p:sldId id="340" r:id="rId5"/>
    <p:sldId id="341" r:id="rId6"/>
    <p:sldId id="342" r:id="rId7"/>
    <p:sldId id="288" r:id="rId8"/>
    <p:sldId id="291" r:id="rId9"/>
    <p:sldId id="343" r:id="rId10"/>
    <p:sldId id="295" r:id="rId11"/>
    <p:sldId id="319" r:id="rId12"/>
    <p:sldId id="301" r:id="rId13"/>
    <p:sldId id="305" r:id="rId14"/>
    <p:sldId id="353" r:id="rId15"/>
    <p:sldId id="310" r:id="rId16"/>
    <p:sldId id="332" r:id="rId17"/>
    <p:sldId id="311" r:id="rId18"/>
    <p:sldId id="274" r:id="rId19"/>
    <p:sldId id="354" r:id="rId20"/>
    <p:sldId id="350" r:id="rId2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clrMru>
    <a:srgbClr val="FF5334"/>
    <a:srgbClr val="FF4A38"/>
    <a:srgbClr val="F6A3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68" d="100"/>
          <a:sy n="68" d="100"/>
        </p:scale>
        <p:origin x="1446" y="7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snapToObjects="1">
      <p:cViewPr>
        <p:scale>
          <a:sx n="192" d="100"/>
          <a:sy n="192" d="100"/>
        </p:scale>
        <p:origin x="-912" y="225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BE25468-EB0D-9D4D-92F9-3B8AEC152397}" type="datetimeFigureOut">
              <a:rPr lang="en-US" smtClean="0"/>
              <a:pPr/>
              <a:t>3/8/2017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4EE57BA-2DF8-DB4F-BF59-E26C7F0DD911}" type="slidenum">
              <a:rPr lang="en-US" smtClean="0"/>
              <a:pPr/>
              <a:t>‹#›</a:t>
            </a:fld>
            <a:endParaRPr lang="en-US"/>
          </a:p>
        </p:txBody>
      </p:sp>
    </p:spTree>
    <p:extLst>
      <p:ext uri="{BB962C8B-B14F-4D97-AF65-F5344CB8AC3E}">
        <p14:creationId xmlns:p14="http://schemas.microsoft.com/office/powerpoint/2010/main" val="27975488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0C2FB7A-FF91-41CE-B7CE-714043A466EA}" type="datetimeFigureOut">
              <a:rPr lang="en-GB" smtClean="0"/>
              <a:pPr/>
              <a:t>08/03/2017</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D6E15D-5C16-4561-9306-5F8DCEE3C260}" type="slidenum">
              <a:rPr lang="en-GB" smtClean="0"/>
              <a:pPr/>
              <a:t>‹#›</a:t>
            </a:fld>
            <a:endParaRPr lang="en-GB"/>
          </a:p>
        </p:txBody>
      </p:sp>
    </p:spTree>
    <p:extLst>
      <p:ext uri="{BB962C8B-B14F-4D97-AF65-F5344CB8AC3E}">
        <p14:creationId xmlns:p14="http://schemas.microsoft.com/office/powerpoint/2010/main" val="4317265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GB" baseline="0" dirty="0"/>
              <a:t>In the coming years the United Reformed Church wants to place a greater emphasis on discipleship and mission,</a:t>
            </a:r>
          </a:p>
          <a:p>
            <a:r>
              <a:rPr lang="en-GB" baseline="0" dirty="0"/>
              <a:t>under the banner ‘Walking the Way – living the life of Jesus today.</a:t>
            </a:r>
          </a:p>
          <a:p>
            <a:endParaRPr lang="en-GB" baseline="0" dirty="0"/>
          </a:p>
          <a:p>
            <a:r>
              <a:rPr lang="en-GB" baseline="0" dirty="0"/>
              <a:t>We are all called to follow Jesus. Disciples is who we are, discipleship is what we do.</a:t>
            </a:r>
          </a:p>
        </p:txBody>
      </p:sp>
      <p:sp>
        <p:nvSpPr>
          <p:cNvPr id="4" name="Slide Number Placeholder 3"/>
          <p:cNvSpPr>
            <a:spLocks noGrp="1"/>
          </p:cNvSpPr>
          <p:nvPr>
            <p:ph type="sldNum" sz="quarter" idx="10"/>
          </p:nvPr>
        </p:nvSpPr>
        <p:spPr/>
        <p:txBody>
          <a:bodyPr/>
          <a:lstStyle/>
          <a:p>
            <a:fld id="{9ED6E15D-5C16-4561-9306-5F8DCEE3C260}" type="slidenum">
              <a:rPr lang="en-GB" smtClean="0"/>
              <a:pPr/>
              <a:t>1</a:t>
            </a:fld>
            <a:endParaRPr 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Walking the Way aims to support you in your</a:t>
            </a:r>
            <a:r>
              <a:rPr lang="en-US" dirty="0"/>
              <a:t> discipleship. A d</a:t>
            </a:r>
            <a:r>
              <a:rPr lang="en-US" baseline="0" dirty="0"/>
              <a:t>iscipleship that is about all of life. Not just the bits that are to do with church </a:t>
            </a:r>
            <a:r>
              <a:rPr lang="en-US" dirty="0"/>
              <a:t>but</a:t>
            </a:r>
            <a:r>
              <a:rPr lang="en-US" baseline="0" dirty="0"/>
              <a:t> all the parts of our life: school, work, family, friends, sport, rest, politics, you name it. It is all important. Every aspect of our life matters to God. </a:t>
            </a:r>
          </a:p>
          <a:p>
            <a:endParaRPr lang="en-US" baseline="0" dirty="0"/>
          </a:p>
          <a:p>
            <a:r>
              <a:rPr lang="en-US" dirty="0"/>
              <a:t>Walking the Way aims to support you in your discipleship, not only when we are </a:t>
            </a:r>
            <a:r>
              <a:rPr lang="en-US" baseline="0" dirty="0"/>
              <a:t>together on a Sunday morning (</a:t>
            </a:r>
            <a:r>
              <a:rPr lang="en-US" dirty="0"/>
              <a:t>and let’s face it, much of our energy in church goes to that) but also when we are scattered. During the week. When we are out there. Interacting with others, sharing our faith and showing how Christ makes a difference in our lives.</a:t>
            </a:r>
          </a:p>
          <a:p>
            <a:endParaRPr lang="en-US" dirty="0"/>
          </a:p>
          <a:p>
            <a:r>
              <a:rPr lang="en-US" baseline="0" dirty="0"/>
              <a:t>It is there that we need the constant building up of faith and the support</a:t>
            </a:r>
            <a:r>
              <a:rPr lang="en-US" dirty="0"/>
              <a:t> and</a:t>
            </a:r>
            <a:r>
              <a:rPr lang="en-US" baseline="0" dirty="0"/>
              <a:t> encouragement of the church community - to live our whole lives as </a:t>
            </a:r>
            <a:r>
              <a:rPr lang="en-US" dirty="0"/>
              <a:t>faithful followers of Jesus, as missionary disciples</a:t>
            </a:r>
            <a:r>
              <a:rPr lang="en-US" baseline="0" dirty="0"/>
              <a:t>.</a:t>
            </a:r>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9ED6E15D-5C16-4561-9306-5F8DCEE3C260}" type="slidenum">
              <a:rPr lang="en-GB" smtClean="0"/>
              <a:pPr/>
              <a:t>10</a:t>
            </a:fld>
            <a:endParaRPr lang="en-GB"/>
          </a:p>
        </p:txBody>
      </p:sp>
    </p:spTree>
    <p:extLst>
      <p:ext uri="{BB962C8B-B14F-4D97-AF65-F5344CB8AC3E}">
        <p14:creationId xmlns:p14="http://schemas.microsoft.com/office/powerpoint/2010/main" val="459941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Followers of Jesus, </a:t>
            </a:r>
            <a:r>
              <a:rPr lang="en-US" dirty="0"/>
              <a:t>disciples, who hold together being and doing, prayer and action, in all of life.</a:t>
            </a:r>
          </a:p>
        </p:txBody>
      </p:sp>
      <p:sp>
        <p:nvSpPr>
          <p:cNvPr id="4" name="Slide Number Placeholder 3"/>
          <p:cNvSpPr>
            <a:spLocks noGrp="1"/>
          </p:cNvSpPr>
          <p:nvPr>
            <p:ph type="sldNum" sz="quarter" idx="10"/>
          </p:nvPr>
        </p:nvSpPr>
        <p:spPr/>
        <p:txBody>
          <a:bodyPr/>
          <a:lstStyle/>
          <a:p>
            <a:fld id="{9ED6E15D-5C16-4561-9306-5F8DCEE3C260}" type="slidenum">
              <a:rPr lang="en-GB" smtClean="0"/>
              <a:pPr/>
              <a:t>11</a:t>
            </a:fld>
            <a:endParaRPr lang="en-GB"/>
          </a:p>
        </p:txBody>
      </p:sp>
    </p:spTree>
    <p:extLst>
      <p:ext uri="{BB962C8B-B14F-4D97-AF65-F5344CB8AC3E}">
        <p14:creationId xmlns:p14="http://schemas.microsoft.com/office/powerpoint/2010/main" val="18005514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way of building up our faith and supporting each other is to refresh our habits of discipleship.</a:t>
            </a:r>
            <a:endParaRPr lang="en-US" baseline="0" dirty="0"/>
          </a:p>
          <a:p>
            <a:r>
              <a:rPr lang="en-US" dirty="0"/>
              <a:t>In </a:t>
            </a:r>
            <a:r>
              <a:rPr lang="en-US" baseline="0" dirty="0"/>
              <a:t>the book of Acts we see that the community of disciples developed</a:t>
            </a:r>
            <a:r>
              <a:rPr lang="en-US" dirty="0"/>
              <a:t> certain practices and habits to support each other and to grow in faith and fellowship: they</a:t>
            </a:r>
            <a:r>
              <a:rPr lang="en-US" baseline="0" dirty="0"/>
              <a:t> met regularly, they prayed, they broke bread together, they looked after each other, they shared.</a:t>
            </a:r>
          </a:p>
          <a:p>
            <a:r>
              <a:rPr lang="en-US" baseline="0" dirty="0"/>
              <a:t>In our tradition much emphasis was given to </a:t>
            </a:r>
            <a:r>
              <a:rPr lang="en-US" dirty="0"/>
              <a:t>these things too</a:t>
            </a:r>
            <a:r>
              <a:rPr lang="en-US" baseline="0" dirty="0"/>
              <a:t>: the habit of studying the Bible, of prayer and worship.</a:t>
            </a:r>
          </a:p>
          <a:p>
            <a:r>
              <a:rPr lang="en-US" baseline="0" dirty="0"/>
              <a:t>Walking the Way is about rediscovering these habits </a:t>
            </a:r>
            <a:r>
              <a:rPr lang="en-US" dirty="0"/>
              <a:t>and their meaning </a:t>
            </a:r>
            <a:r>
              <a:rPr lang="en-US" baseline="0" dirty="0"/>
              <a:t>for us</a:t>
            </a:r>
            <a:r>
              <a:rPr lang="en-US" dirty="0"/>
              <a:t> </a:t>
            </a:r>
            <a:r>
              <a:rPr lang="en-US" baseline="0" dirty="0"/>
              <a:t>today.</a:t>
            </a:r>
          </a:p>
          <a:p>
            <a:r>
              <a:rPr lang="en-US" baseline="0" dirty="0"/>
              <a:t>They are the holy habits of Bible study, fellowship, breaking bread, prayer, giving, service, eating together, gladness and generosity, worship, and making more disciples. </a:t>
            </a:r>
          </a:p>
        </p:txBody>
      </p:sp>
      <p:sp>
        <p:nvSpPr>
          <p:cNvPr id="4" name="Slide Number Placeholder 3"/>
          <p:cNvSpPr>
            <a:spLocks noGrp="1"/>
          </p:cNvSpPr>
          <p:nvPr>
            <p:ph type="sldNum" sz="quarter" idx="10"/>
          </p:nvPr>
        </p:nvSpPr>
        <p:spPr/>
        <p:txBody>
          <a:bodyPr/>
          <a:lstStyle/>
          <a:p>
            <a:fld id="{9ED6E15D-5C16-4561-9306-5F8DCEE3C260}" type="slidenum">
              <a:rPr lang="en-GB" smtClean="0"/>
              <a:pPr/>
              <a:t>12</a:t>
            </a:fld>
            <a:endParaRPr lang="en-GB"/>
          </a:p>
        </p:txBody>
      </p:sp>
    </p:spTree>
    <p:extLst>
      <p:ext uri="{BB962C8B-B14F-4D97-AF65-F5344CB8AC3E}">
        <p14:creationId xmlns:p14="http://schemas.microsoft.com/office/powerpoint/2010/main" val="4179053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Rediscovering these habits would help us to grow as disciples and as communities of character that make a difference to the world for Christ’s sake.</a:t>
            </a:r>
          </a:p>
          <a:p>
            <a:endParaRPr lang="en-US" dirty="0"/>
          </a:p>
          <a:p>
            <a:r>
              <a:rPr lang="en-US" dirty="0"/>
              <a:t>And just imagine what that could mean for us and for our church life locally and beyond:</a:t>
            </a:r>
          </a:p>
          <a:p>
            <a:r>
              <a:rPr lang="en-US" dirty="0"/>
              <a:t>Our focus might be less on church and more on Christ</a:t>
            </a:r>
          </a:p>
          <a:p>
            <a:r>
              <a:rPr lang="en-US" dirty="0"/>
              <a:t>Our church might be less settled and more of a movement</a:t>
            </a:r>
          </a:p>
          <a:p>
            <a:r>
              <a:rPr lang="en-US" dirty="0"/>
              <a:t>Our actions might be motivated less by guilt and more by grace</a:t>
            </a:r>
          </a:p>
          <a:p>
            <a:r>
              <a:rPr lang="en-US" dirty="0"/>
              <a:t>We would not talk of running congregations but of building communities</a:t>
            </a:r>
          </a:p>
          <a:p>
            <a:r>
              <a:rPr lang="en-US" dirty="0"/>
              <a:t>And our faith would be about taking risk rather than seeking security.</a:t>
            </a:r>
          </a:p>
          <a:p>
            <a:endParaRPr lang="en-US" dirty="0"/>
          </a:p>
          <a:p>
            <a:r>
              <a:rPr lang="en-US" dirty="0"/>
              <a:t>Just</a:t>
            </a:r>
            <a:r>
              <a:rPr lang="en-US" baseline="0" dirty="0"/>
              <a:t> imagine what such a Church </a:t>
            </a:r>
            <a:r>
              <a:rPr lang="en-US" dirty="0"/>
              <a:t>could be</a:t>
            </a:r>
            <a:r>
              <a:rPr lang="en-US" baseline="0" dirty="0"/>
              <a:t> for the world. </a:t>
            </a:r>
          </a:p>
          <a:p>
            <a:endParaRPr lang="en-US" dirty="0"/>
          </a:p>
        </p:txBody>
      </p:sp>
      <p:sp>
        <p:nvSpPr>
          <p:cNvPr id="4" name="Slide Number Placeholder 3"/>
          <p:cNvSpPr>
            <a:spLocks noGrp="1"/>
          </p:cNvSpPr>
          <p:nvPr>
            <p:ph type="sldNum" sz="quarter" idx="10"/>
          </p:nvPr>
        </p:nvSpPr>
        <p:spPr/>
        <p:txBody>
          <a:bodyPr/>
          <a:lstStyle/>
          <a:p>
            <a:fld id="{9ED6E15D-5C16-4561-9306-5F8DCEE3C260}" type="slidenum">
              <a:rPr lang="en-GB" smtClean="0"/>
              <a:pPr/>
              <a:t>13</a:t>
            </a:fld>
            <a:endParaRPr lang="en-GB"/>
          </a:p>
        </p:txBody>
      </p:sp>
    </p:spTree>
    <p:extLst>
      <p:ext uri="{BB962C8B-B14F-4D97-AF65-F5344CB8AC3E}">
        <p14:creationId xmlns:p14="http://schemas.microsoft.com/office/powerpoint/2010/main" val="40561295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Walking</a:t>
            </a:r>
            <a:r>
              <a:rPr lang="en-US" baseline="0" dirty="0"/>
              <a:t> the Way – living the life of Jesus aims to refresh and grow our habits of discipleship and mission. It is to support you and your church in your discipleship journey – in being disciples, making disciples and transforming the world. What Walking the Way is not is an extra thing, but something you already do. It is not novel, it is rediscovering something that is normal and to make it a priority again. </a:t>
            </a:r>
            <a:endParaRPr lang="en-US" dirty="0"/>
          </a:p>
          <a:p>
            <a:endParaRPr lang="en-US" dirty="0"/>
          </a:p>
        </p:txBody>
      </p:sp>
      <p:sp>
        <p:nvSpPr>
          <p:cNvPr id="4" name="Slide Number Placeholder 3"/>
          <p:cNvSpPr>
            <a:spLocks noGrp="1"/>
          </p:cNvSpPr>
          <p:nvPr>
            <p:ph type="sldNum" sz="quarter" idx="10"/>
          </p:nvPr>
        </p:nvSpPr>
        <p:spPr/>
        <p:txBody>
          <a:bodyPr/>
          <a:lstStyle/>
          <a:p>
            <a:fld id="{9ED6E15D-5C16-4561-9306-5F8DCEE3C260}" type="slidenum">
              <a:rPr lang="en-GB" smtClean="0"/>
              <a:pPr/>
              <a:t>14</a:t>
            </a:fld>
            <a:endParaRPr lang="en-GB"/>
          </a:p>
        </p:txBody>
      </p:sp>
    </p:spTree>
    <p:extLst>
      <p:ext uri="{BB962C8B-B14F-4D97-AF65-F5344CB8AC3E}">
        <p14:creationId xmlns:p14="http://schemas.microsoft.com/office/powerpoint/2010/main" val="13319454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Walking</a:t>
            </a:r>
            <a:r>
              <a:rPr lang="en-US" baseline="0" dirty="0"/>
              <a:t> the Way began with </a:t>
            </a:r>
            <a:r>
              <a:rPr lang="en-US" dirty="0"/>
              <a:t>Mission Council in 2013</a:t>
            </a:r>
            <a:r>
              <a:rPr lang="en-US" baseline="0" dirty="0"/>
              <a:t> which highlighted the need for a focus on ‘pre-evangelism and deepening discipleship.’ At almost the same time the review of the Training for Learning and Serving (TLS) course in 2014-2015 concluded that its successor should have a broader focus on discipleship of all God’s people. A steering group then set about devising </a:t>
            </a:r>
            <a:r>
              <a:rPr lang="en-GB" sz="1200" dirty="0">
                <a:solidFill>
                  <a:srgbClr val="595959"/>
                </a:solidFill>
              </a:rPr>
              <a:t>a discipleship scheme for the URC which</a:t>
            </a:r>
            <a:r>
              <a:rPr lang="en-GB" sz="1200" baseline="0" dirty="0">
                <a:solidFill>
                  <a:srgbClr val="595959"/>
                </a:solidFill>
              </a:rPr>
              <a:t> </a:t>
            </a:r>
            <a:r>
              <a:rPr lang="en-GB" sz="1200" dirty="0">
                <a:solidFill>
                  <a:srgbClr val="595959"/>
                </a:solidFill>
              </a:rPr>
              <a:t>reflects commitment to mission of God</a:t>
            </a:r>
            <a:r>
              <a:rPr lang="en-GB" sz="1200" baseline="0" dirty="0">
                <a:solidFill>
                  <a:srgbClr val="595959"/>
                </a:solidFill>
              </a:rPr>
              <a:t> and which </a:t>
            </a:r>
            <a:r>
              <a:rPr lang="en-GB" sz="1200" dirty="0">
                <a:solidFill>
                  <a:srgbClr val="595959"/>
                </a:solidFill>
              </a:rPr>
              <a:t>can equip every congregation </a:t>
            </a:r>
            <a:br>
              <a:rPr lang="en-GB" sz="1200" dirty="0">
                <a:solidFill>
                  <a:srgbClr val="595959"/>
                </a:solidFill>
              </a:rPr>
            </a:br>
            <a:r>
              <a:rPr lang="en-GB" sz="1200" dirty="0">
                <a:solidFill>
                  <a:srgbClr val="595959"/>
                </a:solidFill>
              </a:rPr>
              <a:t>with servant leadership which is  imaginative, flexible and courageous.</a:t>
            </a:r>
            <a:r>
              <a:rPr lang="en-GB" sz="1200" baseline="0" dirty="0">
                <a:solidFill>
                  <a:srgbClr val="595959"/>
                </a:solidFill>
              </a:rPr>
              <a:t> It was given the name Walking the Way – living the life of Jesus today. </a:t>
            </a:r>
          </a:p>
          <a:p>
            <a:r>
              <a:rPr lang="en-GB" sz="1200" baseline="0" dirty="0">
                <a:solidFill>
                  <a:srgbClr val="595959"/>
                </a:solidFill>
              </a:rPr>
              <a:t>General Assembly 2016 welcomed and endorsed the new emphasis.</a:t>
            </a:r>
            <a:r>
              <a:rPr lang="en-GB" sz="1200" dirty="0">
                <a:solidFill>
                  <a:srgbClr val="595959"/>
                </a:solidFill>
              </a:rPr>
              <a:t> </a:t>
            </a:r>
          </a:p>
          <a:p>
            <a:endParaRPr lang="en-US" dirty="0"/>
          </a:p>
          <a:p>
            <a:endParaRPr lang="en-US" dirty="0"/>
          </a:p>
        </p:txBody>
      </p:sp>
      <p:sp>
        <p:nvSpPr>
          <p:cNvPr id="4" name="Slide Number Placeholder 3"/>
          <p:cNvSpPr>
            <a:spLocks noGrp="1"/>
          </p:cNvSpPr>
          <p:nvPr>
            <p:ph type="sldNum" sz="quarter" idx="10"/>
          </p:nvPr>
        </p:nvSpPr>
        <p:spPr/>
        <p:txBody>
          <a:bodyPr/>
          <a:lstStyle/>
          <a:p>
            <a:fld id="{9ED6E15D-5C16-4561-9306-5F8DCEE3C260}" type="slidenum">
              <a:rPr lang="en-GB" smtClean="0"/>
              <a:pPr/>
              <a:t>15</a:t>
            </a:fld>
            <a:endParaRPr lang="en-GB"/>
          </a:p>
        </p:txBody>
      </p:sp>
    </p:spTree>
    <p:extLst>
      <p:ext uri="{BB962C8B-B14F-4D97-AF65-F5344CB8AC3E}">
        <p14:creationId xmlns:p14="http://schemas.microsoft.com/office/powerpoint/2010/main" val="14741042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Walking</a:t>
            </a:r>
            <a:r>
              <a:rPr lang="en-US" baseline="0" dirty="0"/>
              <a:t> the Way</a:t>
            </a:r>
            <a:r>
              <a:rPr lang="en-US" dirty="0"/>
              <a:t> is not is yet another ‘must’ on top of present duty. It is a fresh</a:t>
            </a:r>
            <a:r>
              <a:rPr lang="en-US" baseline="0" dirty="0"/>
              <a:t> means to do what we do anyway, and perhaps to help you give it more priority in what you do. </a:t>
            </a:r>
          </a:p>
          <a:p>
            <a:r>
              <a:rPr lang="en-US" dirty="0"/>
              <a:t>It is not a moment in time. It is to last for a decade or more. It is about </a:t>
            </a:r>
            <a:r>
              <a:rPr lang="en-US" baseline="0" dirty="0"/>
              <a:t>our ethos, our witness and our capacity to relate to God and </a:t>
            </a:r>
            <a:r>
              <a:rPr lang="en-US" baseline="0" dirty="0" err="1"/>
              <a:t>neighbour</a:t>
            </a:r>
            <a:r>
              <a:rPr lang="en-US" baseline="0" dirty="0"/>
              <a:t>. And that takes a long time.</a:t>
            </a:r>
          </a:p>
          <a:p>
            <a:r>
              <a:rPr lang="en-US" dirty="0"/>
              <a:t>It is also not evolved in detail. W</a:t>
            </a:r>
            <a:r>
              <a:rPr lang="en-US" baseline="0" dirty="0"/>
              <a:t>e are introducing you to some of our thinking but it has not yet evolved fully and we would really like to know what would help you.</a:t>
            </a:r>
            <a:endParaRPr lang="en-US" dirty="0"/>
          </a:p>
        </p:txBody>
      </p:sp>
      <p:sp>
        <p:nvSpPr>
          <p:cNvPr id="4" name="Slide Number Placeholder 3"/>
          <p:cNvSpPr>
            <a:spLocks noGrp="1"/>
          </p:cNvSpPr>
          <p:nvPr>
            <p:ph type="sldNum" sz="quarter" idx="10"/>
          </p:nvPr>
        </p:nvSpPr>
        <p:spPr/>
        <p:txBody>
          <a:bodyPr/>
          <a:lstStyle/>
          <a:p>
            <a:fld id="{9ED6E15D-5C16-4561-9306-5F8DCEE3C260}" type="slidenum">
              <a:rPr lang="en-GB" smtClean="0"/>
              <a:pPr/>
              <a:t>16</a:t>
            </a:fld>
            <a:endParaRPr lang="en-GB"/>
          </a:p>
        </p:txBody>
      </p:sp>
    </p:spTree>
    <p:extLst>
      <p:ext uri="{BB962C8B-B14F-4D97-AF65-F5344CB8AC3E}">
        <p14:creationId xmlns:p14="http://schemas.microsoft.com/office/powerpoint/2010/main" val="2892688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But…in the meanwhile we </a:t>
            </a:r>
            <a:r>
              <a:rPr lang="en-US" u="sng" dirty="0"/>
              <a:t>are </a:t>
            </a:r>
            <a:r>
              <a:rPr lang="en-US" dirty="0"/>
              <a:t>preparing some introductory materials……but it isn’t all fitted</a:t>
            </a:r>
            <a:r>
              <a:rPr lang="en-US" baseline="0" dirty="0"/>
              <a:t> out yet.</a:t>
            </a:r>
          </a:p>
          <a:p>
            <a:r>
              <a:rPr lang="en-US" baseline="0" dirty="0"/>
              <a:t>So here’s what’s coming.</a:t>
            </a:r>
          </a:p>
          <a:p>
            <a:endParaRPr lang="en-US" dirty="0"/>
          </a:p>
          <a:p>
            <a:r>
              <a:rPr lang="en-US" dirty="0"/>
              <a:t>Resources for the synod meetings in 2017 (e.g. this </a:t>
            </a:r>
            <a:r>
              <a:rPr lang="en-US" dirty="0" err="1"/>
              <a:t>powerpoint</a:t>
            </a:r>
            <a:r>
              <a:rPr lang="en-US" dirty="0"/>
              <a:t> and more for the synod in the autumn).</a:t>
            </a:r>
          </a:p>
          <a:p>
            <a:r>
              <a:rPr lang="en-US" dirty="0"/>
              <a:t>An introductory leaflet with worship materials for local churches in September 2017.</a:t>
            </a:r>
          </a:p>
          <a:p>
            <a:r>
              <a:rPr lang="en-US" dirty="0"/>
              <a:t>September 2017 will also see the publication of Holy Habits, a course for local churches to explore the ten holy habits in Acts in groups and individually. We are producing this together with the Methodists and highly recommend it.</a:t>
            </a:r>
          </a:p>
          <a:p>
            <a:r>
              <a:rPr lang="en-US" dirty="0"/>
              <a:t>There will be Lent resources for 2018.</a:t>
            </a:r>
          </a:p>
          <a:p>
            <a:r>
              <a:rPr lang="en-US" dirty="0"/>
              <a:t>And the eagerly expected replacement for the TLS course, which will be launched in September 2018.</a:t>
            </a:r>
          </a:p>
          <a:p>
            <a:r>
              <a:rPr lang="en-US" dirty="0"/>
              <a:t>And there will be more as we go along…</a:t>
            </a:r>
          </a:p>
          <a:p>
            <a:endParaRPr lang="en-US" dirty="0"/>
          </a:p>
        </p:txBody>
      </p:sp>
      <p:sp>
        <p:nvSpPr>
          <p:cNvPr id="4" name="Slide Number Placeholder 3"/>
          <p:cNvSpPr>
            <a:spLocks noGrp="1"/>
          </p:cNvSpPr>
          <p:nvPr>
            <p:ph type="sldNum" sz="quarter" idx="10"/>
          </p:nvPr>
        </p:nvSpPr>
        <p:spPr/>
        <p:txBody>
          <a:bodyPr/>
          <a:lstStyle/>
          <a:p>
            <a:fld id="{9ED6E15D-5C16-4561-9306-5F8DCEE3C260}" type="slidenum">
              <a:rPr lang="en-GB" smtClean="0"/>
              <a:pPr/>
              <a:t>17</a:t>
            </a:fld>
            <a:endParaRPr lang="en-GB"/>
          </a:p>
        </p:txBody>
      </p:sp>
    </p:spTree>
    <p:extLst>
      <p:ext uri="{BB962C8B-B14F-4D97-AF65-F5344CB8AC3E}">
        <p14:creationId xmlns:p14="http://schemas.microsoft.com/office/powerpoint/2010/main" val="28583494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Discipleship...</a:t>
            </a:r>
          </a:p>
          <a:p>
            <a:r>
              <a:rPr lang="en-US" dirty="0"/>
              <a:t>It is our calling, for all of us.</a:t>
            </a:r>
          </a:p>
          <a:p>
            <a:r>
              <a:rPr lang="en-US" dirty="0"/>
              <a:t>It is about</a:t>
            </a:r>
            <a:r>
              <a:rPr lang="en-US" baseline="0" dirty="0"/>
              <a:t> all of life (not just church) and lifelong.</a:t>
            </a:r>
          </a:p>
          <a:p>
            <a:r>
              <a:rPr lang="en-US" dirty="0"/>
              <a:t>Walking the Way is to support you on your journey of faith and to encourage you and your church</a:t>
            </a:r>
            <a:r>
              <a:rPr lang="en-US" baseline="0" dirty="0"/>
              <a:t> to take the next step as followers of the Way.</a:t>
            </a:r>
            <a:endParaRPr lang="en-US" dirty="0"/>
          </a:p>
          <a:p>
            <a:endParaRPr lang="en-US" baseline="0" dirty="0"/>
          </a:p>
          <a:p>
            <a:endParaRPr lang="en-US" dirty="0"/>
          </a:p>
        </p:txBody>
      </p:sp>
      <p:sp>
        <p:nvSpPr>
          <p:cNvPr id="4" name="Slide Number Placeholder 3"/>
          <p:cNvSpPr>
            <a:spLocks noGrp="1"/>
          </p:cNvSpPr>
          <p:nvPr>
            <p:ph type="sldNum" sz="quarter" idx="10"/>
          </p:nvPr>
        </p:nvSpPr>
        <p:spPr/>
        <p:txBody>
          <a:bodyPr/>
          <a:lstStyle/>
          <a:p>
            <a:fld id="{9ED6E15D-5C16-4561-9306-5F8DCEE3C260}" type="slidenum">
              <a:rPr lang="en-GB" smtClean="0"/>
              <a:pPr/>
              <a:t>18</a:t>
            </a:fld>
            <a:endParaRPr lang="en-GB"/>
          </a:p>
        </p:txBody>
      </p:sp>
    </p:spTree>
    <p:extLst>
      <p:ext uri="{BB962C8B-B14F-4D97-AF65-F5344CB8AC3E}">
        <p14:creationId xmlns:p14="http://schemas.microsoft.com/office/powerpoint/2010/main" val="36504587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Questions and conversation</a:t>
            </a:r>
          </a:p>
        </p:txBody>
      </p:sp>
      <p:sp>
        <p:nvSpPr>
          <p:cNvPr id="4" name="Slide Number Placeholder 3"/>
          <p:cNvSpPr>
            <a:spLocks noGrp="1"/>
          </p:cNvSpPr>
          <p:nvPr>
            <p:ph type="sldNum" sz="quarter" idx="10"/>
          </p:nvPr>
        </p:nvSpPr>
        <p:spPr/>
        <p:txBody>
          <a:bodyPr/>
          <a:lstStyle/>
          <a:p>
            <a:fld id="{9ED6E15D-5C16-4561-9306-5F8DCEE3C260}" type="slidenum">
              <a:rPr lang="en-GB" smtClean="0"/>
              <a:pPr/>
              <a:t>19</a:t>
            </a:fld>
            <a:endParaRPr lang="en-GB"/>
          </a:p>
        </p:txBody>
      </p:sp>
    </p:spTree>
    <p:extLst>
      <p:ext uri="{BB962C8B-B14F-4D97-AF65-F5344CB8AC3E}">
        <p14:creationId xmlns:p14="http://schemas.microsoft.com/office/powerpoint/2010/main" val="13264886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a:xfrm>
            <a:off x="727639" y="4343400"/>
            <a:ext cx="5570244" cy="4114800"/>
          </a:xfrm>
        </p:spPr>
        <p:txBody>
          <a:bodyPr/>
          <a:lstStyle/>
          <a:p>
            <a:r>
              <a:rPr lang="en-US" dirty="0"/>
              <a:t>Here is how it all began. Well, almost. It began</a:t>
            </a:r>
            <a:r>
              <a:rPr lang="en-US" baseline="0" dirty="0"/>
              <a:t> before that of course, with Jesus calling the disciples.</a:t>
            </a:r>
          </a:p>
          <a:p>
            <a:r>
              <a:rPr lang="en-US" baseline="0" dirty="0"/>
              <a:t>But this is when the Spirit came and the community of disciples grew till the ends of the earth.</a:t>
            </a:r>
          </a:p>
          <a:p>
            <a:r>
              <a:rPr lang="en-US" baseline="0" dirty="0"/>
              <a:t>[</a:t>
            </a:r>
            <a:r>
              <a:rPr lang="en-US" dirty="0"/>
              <a:t>Show the video clip from Assembly of the children re-telling Acts 2, 1-13. This</a:t>
            </a:r>
            <a:r>
              <a:rPr lang="en-US" baseline="0" dirty="0"/>
              <a:t> is in</a:t>
            </a:r>
            <a:r>
              <a:rPr lang="en-US" dirty="0"/>
              <a:t> their own words – not scripted.]</a:t>
            </a:r>
          </a:p>
          <a:p>
            <a:endParaRPr lang="en-US" dirty="0"/>
          </a:p>
        </p:txBody>
      </p:sp>
      <p:sp>
        <p:nvSpPr>
          <p:cNvPr id="4" name="Slide Number Placeholder 3"/>
          <p:cNvSpPr>
            <a:spLocks noGrp="1"/>
          </p:cNvSpPr>
          <p:nvPr>
            <p:ph type="sldNum" sz="quarter" idx="10"/>
          </p:nvPr>
        </p:nvSpPr>
        <p:spPr/>
        <p:txBody>
          <a:bodyPr/>
          <a:lstStyle/>
          <a:p>
            <a:fld id="{9ED6E15D-5C16-4561-9306-5F8DCEE3C260}" type="slidenum">
              <a:rPr lang="en-GB" smtClean="0"/>
              <a:pPr/>
              <a:t>2</a:t>
            </a:fld>
            <a:endParaRPr lang="en-GB"/>
          </a:p>
        </p:txBody>
      </p:sp>
    </p:spTree>
    <p:extLst>
      <p:ext uri="{BB962C8B-B14F-4D97-AF65-F5344CB8AC3E}">
        <p14:creationId xmlns:p14="http://schemas.microsoft.com/office/powerpoint/2010/main" val="400074438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D6E15D-5C16-4561-9306-5F8DCEE3C260}" type="slidenum">
              <a:rPr lang="en-GB" smtClean="0"/>
              <a:pPr/>
              <a:t>20</a:t>
            </a:fld>
            <a:endParaRPr lang="en-GB"/>
          </a:p>
        </p:txBody>
      </p:sp>
    </p:spTree>
    <p:extLst>
      <p:ext uri="{BB962C8B-B14F-4D97-AF65-F5344CB8AC3E}">
        <p14:creationId xmlns:p14="http://schemas.microsoft.com/office/powerpoint/2010/main" val="3834323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r>
              <a:rPr lang="en-US" baseline="0" dirty="0"/>
              <a:t>What happened to the disciples of Jesus was most exciting.</a:t>
            </a:r>
          </a:p>
          <a:p>
            <a:r>
              <a:rPr lang="en-US" baseline="0" dirty="0"/>
              <a:t>Following the pouring out of the Spirit they told others of Jesus and carried on his work. And the church was born in belief, baptism and breaking of the bread</a:t>
            </a:r>
            <a:r>
              <a:rPr lang="en-US" dirty="0"/>
              <a:t>, generosity and sharing.</a:t>
            </a:r>
            <a:endParaRPr lang="en-US" baseline="0" dirty="0"/>
          </a:p>
          <a:p>
            <a:r>
              <a:rPr lang="en-US" baseline="0" dirty="0"/>
              <a:t>They encountered opposition, but grew in confidence, witnessing boldly and the community continued to grow in unity, in trust in God, and in sharing and mutual support</a:t>
            </a:r>
            <a:r>
              <a:rPr lang="en-US" dirty="0"/>
              <a:t>.</a:t>
            </a:r>
            <a:endParaRPr lang="en-US" baseline="0" dirty="0"/>
          </a:p>
          <a:p>
            <a:r>
              <a:rPr lang="en-US" baseline="0" dirty="0"/>
              <a:t>The disciples found their following was costly,</a:t>
            </a:r>
            <a:r>
              <a:rPr lang="en-US" dirty="0"/>
              <a:t> but Stephen’s</a:t>
            </a:r>
            <a:r>
              <a:rPr lang="en-US" baseline="0" dirty="0"/>
              <a:t> martyrdom led to a wide and successful mission</a:t>
            </a:r>
            <a:r>
              <a:rPr lang="en-US" dirty="0"/>
              <a:t>.</a:t>
            </a:r>
            <a:endParaRPr lang="en-US" baseline="0" dirty="0"/>
          </a:p>
          <a:p>
            <a:r>
              <a:rPr lang="en-US" baseline="0" dirty="0"/>
              <a:t>Gentiles became disciples,</a:t>
            </a:r>
            <a:r>
              <a:rPr lang="en-US" dirty="0"/>
              <a:t> leading the first disciples to</a:t>
            </a:r>
            <a:r>
              <a:rPr lang="en-US" baseline="0" dirty="0"/>
              <a:t> learn how to share the gospel in ways that a Gentile would understand.</a:t>
            </a:r>
          </a:p>
          <a:p>
            <a:r>
              <a:rPr lang="en-US" baseline="0" dirty="0"/>
              <a:t>Like the disciples in Acts, we are called to discipleship too – in the power of that same Spirit who inspired them to follow Jesus and go where they had not been before. </a:t>
            </a:r>
          </a:p>
          <a:p>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9ED6E15D-5C16-4561-9306-5F8DCEE3C260}" type="slidenum">
              <a:rPr lang="en-GB" smtClean="0"/>
              <a:pPr/>
              <a:t>3</a:t>
            </a:fld>
            <a:endParaRPr lang="en-GB"/>
          </a:p>
        </p:txBody>
      </p:sp>
    </p:spTree>
    <p:extLst>
      <p:ext uri="{BB962C8B-B14F-4D97-AF65-F5344CB8AC3E}">
        <p14:creationId xmlns:p14="http://schemas.microsoft.com/office/powerpoint/2010/main" val="35918463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What</a:t>
            </a:r>
            <a:r>
              <a:rPr lang="en-US" baseline="0" dirty="0"/>
              <a:t> does it mean to</a:t>
            </a:r>
            <a:r>
              <a:rPr lang="en-US" dirty="0"/>
              <a:t> be a disciple today</a:t>
            </a:r>
            <a:r>
              <a:rPr lang="en-US" baseline="0" dirty="0"/>
              <a:t>? At</a:t>
            </a:r>
            <a:r>
              <a:rPr lang="en-US" dirty="0"/>
              <a:t> its most basic, a</a:t>
            </a:r>
            <a:r>
              <a:rPr lang="en-US" baseline="0" dirty="0"/>
              <a:t> disciple is simply a learner, someone who is learning to follow Jesus (in this moment), growing in his/her relationship with him, with other people and with the wider world/creation. </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takes time, a life time, and it happens by doing it. There is no set way. There is no course that will tell you how to do it. It is simply setting out in faith, following Jesus and trusting in God. </a:t>
            </a:r>
            <a:r>
              <a:rPr lang="en-US" dirty="0"/>
              <a:t>O</a:t>
            </a:r>
            <a:r>
              <a:rPr lang="en-US" baseline="0" dirty="0"/>
              <a:t>n the journey of faith we are always encouraged to take the next step and as we do so we make the road by walking.</a:t>
            </a:r>
            <a:endParaRPr lang="en-US" dirty="0"/>
          </a:p>
          <a:p>
            <a:endParaRPr lang="en-US" dirty="0"/>
          </a:p>
        </p:txBody>
      </p:sp>
      <p:sp>
        <p:nvSpPr>
          <p:cNvPr id="4" name="Slide Number Placeholder 3"/>
          <p:cNvSpPr>
            <a:spLocks noGrp="1"/>
          </p:cNvSpPr>
          <p:nvPr>
            <p:ph type="sldNum" sz="quarter" idx="10"/>
          </p:nvPr>
        </p:nvSpPr>
        <p:spPr/>
        <p:txBody>
          <a:bodyPr/>
          <a:lstStyle/>
          <a:p>
            <a:fld id="{9ED6E15D-5C16-4561-9306-5F8DCEE3C260}" type="slidenum">
              <a:rPr lang="en-GB" smtClean="0"/>
              <a:pPr/>
              <a:t>4</a:t>
            </a:fld>
            <a:endParaRPr lang="en-GB"/>
          </a:p>
        </p:txBody>
      </p:sp>
    </p:spTree>
    <p:extLst>
      <p:ext uri="{BB962C8B-B14F-4D97-AF65-F5344CB8AC3E}">
        <p14:creationId xmlns:p14="http://schemas.microsoft.com/office/powerpoint/2010/main" val="35918463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call to follow Jesus never stops. Discipleship is life long. There is always another step. </a:t>
            </a:r>
            <a:r>
              <a:rPr lang="en-US" baseline="0" dirty="0"/>
              <a:t>There is always something new to be discovered.  </a:t>
            </a:r>
            <a:endParaRPr lang="en-US" strike="sngStrike" dirty="0"/>
          </a:p>
          <a:p>
            <a:endParaRPr lang="en-US" dirty="0"/>
          </a:p>
        </p:txBody>
      </p:sp>
      <p:sp>
        <p:nvSpPr>
          <p:cNvPr id="4" name="Slide Number Placeholder 3"/>
          <p:cNvSpPr>
            <a:spLocks noGrp="1"/>
          </p:cNvSpPr>
          <p:nvPr>
            <p:ph type="sldNum" sz="quarter" idx="10"/>
          </p:nvPr>
        </p:nvSpPr>
        <p:spPr/>
        <p:txBody>
          <a:bodyPr/>
          <a:lstStyle/>
          <a:p>
            <a:fld id="{9ED6E15D-5C16-4561-9306-5F8DCEE3C260}" type="slidenum">
              <a:rPr lang="en-GB" smtClean="0"/>
              <a:pPr/>
              <a:t>5</a:t>
            </a:fld>
            <a:endParaRPr lang="en-GB"/>
          </a:p>
        </p:txBody>
      </p:sp>
    </p:spTree>
    <p:extLst>
      <p:ext uri="{BB962C8B-B14F-4D97-AF65-F5344CB8AC3E}">
        <p14:creationId xmlns:p14="http://schemas.microsoft.com/office/powerpoint/2010/main" val="11200374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But being a disciple is not easy. It wasn’t then and it isn’t now. </a:t>
            </a:r>
            <a:r>
              <a:rPr lang="en-US" baseline="0" dirty="0"/>
              <a:t>There are many things that can get in the way.</a:t>
            </a:r>
          </a:p>
          <a:p>
            <a:r>
              <a:rPr lang="en-US" baseline="0" dirty="0"/>
              <a:t> </a:t>
            </a:r>
            <a:endParaRPr lang="en-US" dirty="0"/>
          </a:p>
          <a:p>
            <a:endParaRPr lang="en-US" dirty="0"/>
          </a:p>
        </p:txBody>
      </p:sp>
      <p:sp>
        <p:nvSpPr>
          <p:cNvPr id="4" name="Slide Number Placeholder 3"/>
          <p:cNvSpPr>
            <a:spLocks noGrp="1"/>
          </p:cNvSpPr>
          <p:nvPr>
            <p:ph type="sldNum" sz="quarter" idx="10"/>
          </p:nvPr>
        </p:nvSpPr>
        <p:spPr/>
        <p:txBody>
          <a:bodyPr/>
          <a:lstStyle/>
          <a:p>
            <a:fld id="{9ED6E15D-5C16-4561-9306-5F8DCEE3C260}" type="slidenum">
              <a:rPr lang="en-GB" smtClean="0"/>
              <a:pPr/>
              <a:t>6</a:t>
            </a:fld>
            <a:endParaRPr lang="en-GB"/>
          </a:p>
        </p:txBody>
      </p:sp>
    </p:spTree>
    <p:extLst>
      <p:ext uri="{BB962C8B-B14F-4D97-AF65-F5344CB8AC3E}">
        <p14:creationId xmlns:p14="http://schemas.microsoft.com/office/powerpoint/2010/main" val="26307422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to do with church: upkeep of buildings, lack of people to do things, fear</a:t>
            </a:r>
            <a:r>
              <a:rPr lang="en-US" baseline="0" dirty="0"/>
              <a:t> of change, apathy.</a:t>
            </a:r>
          </a:p>
          <a:p>
            <a:r>
              <a:rPr lang="en-US" baseline="0" dirty="0"/>
              <a:t>And things to do with the world. Our </a:t>
            </a:r>
            <a:r>
              <a:rPr lang="en-US" dirty="0"/>
              <a:t>world has changed dramatically. </a:t>
            </a:r>
            <a:r>
              <a:rPr lang="en-US" baseline="0" dirty="0"/>
              <a:t>Whereas before our culture brought people in contact with the church on a regular basis, now 60% of the UK population are believed to be beyond the reach of the church. </a:t>
            </a:r>
          </a:p>
          <a:p>
            <a:r>
              <a:rPr lang="en-US" baseline="0" dirty="0"/>
              <a:t>Many people are </a:t>
            </a:r>
            <a:r>
              <a:rPr lang="en-US" baseline="0" dirty="0" err="1"/>
              <a:t>sceptical</a:t>
            </a:r>
            <a:r>
              <a:rPr lang="en-US" baseline="0" dirty="0"/>
              <a:t> or suspicious of religion and faith. And media portrayal is often negative.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Where</a:t>
            </a:r>
            <a:r>
              <a:rPr lang="en-US" dirty="0"/>
              <a:t> perhaps we never had to before, n</a:t>
            </a:r>
            <a:r>
              <a:rPr lang="en-US" baseline="0" dirty="0"/>
              <a:t>ow we are called to give an account of the hope that is in us and that is a challenge.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This is a new landscape and it is not easy to </a:t>
            </a:r>
            <a:r>
              <a:rPr lang="en-US" dirty="0"/>
              <a:t>see the way ahead.</a:t>
            </a:r>
            <a:endParaRPr lang="en-US" baseline="0" dirty="0"/>
          </a:p>
          <a:p>
            <a:endParaRPr lang="en-US" dirty="0"/>
          </a:p>
        </p:txBody>
      </p:sp>
      <p:sp>
        <p:nvSpPr>
          <p:cNvPr id="4" name="Slide Number Placeholder 3"/>
          <p:cNvSpPr>
            <a:spLocks noGrp="1"/>
          </p:cNvSpPr>
          <p:nvPr>
            <p:ph type="sldNum" sz="quarter" idx="10"/>
          </p:nvPr>
        </p:nvSpPr>
        <p:spPr/>
        <p:txBody>
          <a:bodyPr/>
          <a:lstStyle/>
          <a:p>
            <a:fld id="{9ED6E15D-5C16-4561-9306-5F8DCEE3C260}" type="slidenum">
              <a:rPr lang="en-GB" smtClean="0"/>
              <a:pPr/>
              <a:t>7</a:t>
            </a:fld>
            <a:endParaRPr lang="en-GB"/>
          </a:p>
        </p:txBody>
      </p:sp>
    </p:spTree>
    <p:extLst>
      <p:ext uri="{BB962C8B-B14F-4D97-AF65-F5344CB8AC3E}">
        <p14:creationId xmlns:p14="http://schemas.microsoft.com/office/powerpoint/2010/main" val="19674817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But though the landscape is new, our mission is the same. People still have deep spiritual longings; and our world is crying for healing, justice and peace.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While we may wish to retreat into our own holy huddle, God tells us to seek the welfare of those around us and to </a:t>
            </a:r>
            <a:r>
              <a:rPr lang="en-US" dirty="0"/>
              <a:t>be salt and light</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In this new landscape, God’s mission is the same and God continues to call his disciples to be a fresh blessing.</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US" dirty="0"/>
          </a:p>
        </p:txBody>
      </p:sp>
      <p:sp>
        <p:nvSpPr>
          <p:cNvPr id="4" name="Slide Number Placeholder 3"/>
          <p:cNvSpPr>
            <a:spLocks noGrp="1"/>
          </p:cNvSpPr>
          <p:nvPr>
            <p:ph type="sldNum" sz="quarter" idx="10"/>
          </p:nvPr>
        </p:nvSpPr>
        <p:spPr/>
        <p:txBody>
          <a:bodyPr/>
          <a:lstStyle/>
          <a:p>
            <a:fld id="{9ED6E15D-5C16-4561-9306-5F8DCEE3C260}" type="slidenum">
              <a:rPr lang="en-GB" smtClean="0"/>
              <a:pPr/>
              <a:t>8</a:t>
            </a:fld>
            <a:endParaRPr lang="en-GB"/>
          </a:p>
        </p:txBody>
      </p:sp>
    </p:spTree>
    <p:extLst>
      <p:ext uri="{BB962C8B-B14F-4D97-AF65-F5344CB8AC3E}">
        <p14:creationId xmlns:p14="http://schemas.microsoft.com/office/powerpoint/2010/main" val="423089860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dirty="0"/>
              <a:t>Walking the Way is there to support you and your church as you respond to God’s call to discipleship and mission.</a:t>
            </a:r>
          </a:p>
          <a:p>
            <a:endParaRPr lang="en-US" dirty="0"/>
          </a:p>
          <a:p>
            <a:r>
              <a:rPr lang="en-US" dirty="0"/>
              <a:t>Walking</a:t>
            </a:r>
            <a:r>
              <a:rPr lang="en-US" baseline="0" dirty="0"/>
              <a:t> the Way – living the life of Jesus today is a new emphasis in the United Reformed Church which will come into focus fully later this year. Its aim is to</a:t>
            </a:r>
          </a:p>
          <a:p>
            <a:r>
              <a:rPr lang="en-US" baseline="0" dirty="0"/>
              <a:t>refresh and grow our habits of discipleship and mission</a:t>
            </a:r>
            <a:r>
              <a:rPr lang="en-US" dirty="0"/>
              <a:t> and </a:t>
            </a:r>
            <a:r>
              <a:rPr lang="en-US" baseline="0" dirty="0"/>
              <a:t>to support you and your church</a:t>
            </a:r>
            <a:r>
              <a:rPr lang="en-US" dirty="0"/>
              <a:t> o</a:t>
            </a:r>
            <a:r>
              <a:rPr lang="en-US" baseline="0" dirty="0"/>
              <a:t>n your discipleship journey.</a:t>
            </a:r>
          </a:p>
          <a:p>
            <a:endParaRPr lang="en-US" dirty="0"/>
          </a:p>
          <a:p>
            <a:r>
              <a:rPr lang="en-US" baseline="0" dirty="0"/>
              <a:t>So that we think naturally that DISCIPLES IS WHAT WE ARE and DISCIPLESHIP IS WHAT WE DO. </a:t>
            </a:r>
          </a:p>
        </p:txBody>
      </p:sp>
      <p:sp>
        <p:nvSpPr>
          <p:cNvPr id="4" name="Slide Number Placeholder 3"/>
          <p:cNvSpPr>
            <a:spLocks noGrp="1"/>
          </p:cNvSpPr>
          <p:nvPr>
            <p:ph type="sldNum" sz="quarter" idx="10"/>
          </p:nvPr>
        </p:nvSpPr>
        <p:spPr/>
        <p:txBody>
          <a:bodyPr/>
          <a:lstStyle/>
          <a:p>
            <a:fld id="{9ED6E15D-5C16-4561-9306-5F8DCEE3C260}" type="slidenum">
              <a:rPr lang="en-GB" smtClean="0"/>
              <a:pPr/>
              <a:t>9</a:t>
            </a:fld>
            <a:endParaRPr lang="en-GB"/>
          </a:p>
        </p:txBody>
      </p:sp>
    </p:spTree>
    <p:extLst>
      <p:ext uri="{BB962C8B-B14F-4D97-AF65-F5344CB8AC3E}">
        <p14:creationId xmlns:p14="http://schemas.microsoft.com/office/powerpoint/2010/main" val="40493081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lvl1pPr algn="ctr">
              <a:defRPr>
                <a:solidFill>
                  <a:srgbClr val="FF5334"/>
                </a:solidFill>
              </a:defRPr>
            </a:lvl1pPr>
          </a:lstStyle>
          <a:p>
            <a:endParaRPr lang="en-GB" dirty="0"/>
          </a:p>
        </p:txBody>
      </p:sp>
      <p:sp>
        <p:nvSpPr>
          <p:cNvPr id="3" name="Subtitle 2"/>
          <p:cNvSpPr>
            <a:spLocks noGrp="1"/>
          </p:cNvSpPr>
          <p:nvPr>
            <p:ph type="subTitle" idx="1"/>
          </p:nvPr>
        </p:nvSpPr>
        <p:spPr>
          <a:xfrm>
            <a:off x="685800" y="3886200"/>
            <a:ext cx="7772400" cy="1752600"/>
          </a:xfrm>
        </p:spPr>
        <p:txBody>
          <a:bodyPr>
            <a:normAutofit/>
          </a:bodyPr>
          <a:lstStyle>
            <a:lvl1pPr marL="0" indent="0" algn="ctr">
              <a:buNone/>
              <a:defRPr sz="4400" b="0">
                <a:solidFill>
                  <a:srgbClr val="FF533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4" name="Picture 3" descr="Gradient strip.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04138"/>
            <a:ext cx="9220200" cy="76895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5334"/>
                </a:solidFill>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p:txBody>
          <a:bodyPr vert="eaVert"/>
          <a:lstStyle>
            <a:lvl1pPr>
              <a:defRPr>
                <a:solidFill>
                  <a:srgbClr val="FF5334"/>
                </a:solidFill>
              </a:defRPr>
            </a:lvl1pPr>
            <a:lvl2pPr>
              <a:defRPr>
                <a:solidFill>
                  <a:srgbClr val="FF5334"/>
                </a:solidFill>
              </a:defRPr>
            </a:lvl2pPr>
            <a:lvl3pPr>
              <a:defRPr>
                <a:solidFill>
                  <a:srgbClr val="FF5334"/>
                </a:solidFill>
              </a:defRPr>
            </a:lvl3pPr>
            <a:lvl4pPr>
              <a:defRPr>
                <a:solidFill>
                  <a:srgbClr val="FF5334"/>
                </a:solidFill>
              </a:defRPr>
            </a:lvl4pPr>
            <a:lvl5pPr>
              <a:defRPr>
                <a:solidFill>
                  <a:srgbClr val="FF533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lvl1pPr>
              <a:defRPr>
                <a:solidFill>
                  <a:srgbClr val="FF5334"/>
                </a:solidFill>
              </a:defRPr>
            </a:lvl1pPr>
          </a:lstStyle>
          <a:p>
            <a:r>
              <a:rPr lang="en-US" dirty="0"/>
              <a:t>Click to edit Master title style</a:t>
            </a:r>
            <a:endParaRPr lang="en-GB" dirty="0"/>
          </a:p>
        </p:txBody>
      </p:sp>
      <p:sp>
        <p:nvSpPr>
          <p:cNvPr id="3" name="Vertical Text Placeholder 2"/>
          <p:cNvSpPr>
            <a:spLocks noGrp="1"/>
          </p:cNvSpPr>
          <p:nvPr>
            <p:ph type="body" orient="vert" idx="1"/>
          </p:nvPr>
        </p:nvSpPr>
        <p:spPr>
          <a:xfrm>
            <a:off x="457200" y="274639"/>
            <a:ext cx="6019800" cy="5851525"/>
          </a:xfrm>
        </p:spPr>
        <p:txBody>
          <a:bodyPr vert="eaVert"/>
          <a:lstStyle>
            <a:lvl1pPr>
              <a:defRPr>
                <a:solidFill>
                  <a:srgbClr val="FF5334"/>
                </a:solidFill>
              </a:defRPr>
            </a:lvl1pPr>
            <a:lvl2pPr>
              <a:defRPr>
                <a:solidFill>
                  <a:srgbClr val="FF5334"/>
                </a:solidFill>
              </a:defRPr>
            </a:lvl2pPr>
            <a:lvl3pPr>
              <a:defRPr>
                <a:solidFill>
                  <a:srgbClr val="FF5334"/>
                </a:solidFill>
              </a:defRPr>
            </a:lvl3pPr>
            <a:lvl4pPr>
              <a:defRPr>
                <a:solidFill>
                  <a:srgbClr val="FF5334"/>
                </a:solidFill>
              </a:defRPr>
            </a:lvl4pPr>
            <a:lvl5pPr>
              <a:defRPr>
                <a:solidFill>
                  <a:srgbClr val="FF5334"/>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ustom Layout">
    <p:spTree>
      <p:nvGrpSpPr>
        <p:cNvPr id="1" name=""/>
        <p:cNvGrpSpPr/>
        <p:nvPr/>
      </p:nvGrpSpPr>
      <p:grpSpPr>
        <a:xfrm>
          <a:off x="0" y="0"/>
          <a:ext cx="0" cy="0"/>
          <a:chOff x="0" y="0"/>
          <a:chExt cx="0" cy="0"/>
        </a:xfrm>
      </p:grpSpPr>
      <p:pic>
        <p:nvPicPr>
          <p:cNvPr id="4" name="Picture 3" descr="Walking the Way logo.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676400" y="1143001"/>
            <a:ext cx="6172200" cy="4322108"/>
          </a:xfrm>
          <a:prstGeom prst="rect">
            <a:avLst/>
          </a:prstGeom>
        </p:spPr>
      </p:pic>
      <p:sp>
        <p:nvSpPr>
          <p:cNvPr id="2" name="Title 1"/>
          <p:cNvSpPr>
            <a:spLocks noGrp="1"/>
          </p:cNvSpPr>
          <p:nvPr>
            <p:ph type="title"/>
          </p:nvPr>
        </p:nvSpPr>
        <p:spPr>
          <a:xfrm>
            <a:off x="1905000" y="4648200"/>
            <a:ext cx="5410200" cy="1066800"/>
          </a:xfrm>
        </p:spPr>
        <p:txBody>
          <a:bodyPr/>
          <a:lstStyle/>
          <a:p>
            <a:endParaRPr lang="en-US" dirty="0"/>
          </a:p>
        </p:txBody>
      </p:sp>
      <p:sp>
        <p:nvSpPr>
          <p:cNvPr id="5" name="Rectangle 4"/>
          <p:cNvSpPr/>
          <p:nvPr userDrawn="1"/>
        </p:nvSpPr>
        <p:spPr>
          <a:xfrm>
            <a:off x="1981200" y="0"/>
            <a:ext cx="2133600" cy="14478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p:cNvSpPr txBox="1"/>
          <p:nvPr userDrawn="1"/>
        </p:nvSpPr>
        <p:spPr>
          <a:xfrm>
            <a:off x="1456814" y="64743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704493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1_Custom Layout">
    <p:spTree>
      <p:nvGrpSpPr>
        <p:cNvPr id="1" name=""/>
        <p:cNvGrpSpPr/>
        <p:nvPr/>
      </p:nvGrpSpPr>
      <p:grpSpPr>
        <a:xfrm>
          <a:off x="0" y="0"/>
          <a:ext cx="0" cy="0"/>
          <a:chOff x="0" y="0"/>
          <a:chExt cx="0" cy="0"/>
        </a:xfrm>
      </p:grpSpPr>
      <p:pic>
        <p:nvPicPr>
          <p:cNvPr id="3" name="Picture 2" descr="gradient full 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9700752" cy="6858000"/>
          </a:xfrm>
          <a:prstGeom prst="rect">
            <a:avLst/>
          </a:prstGeom>
        </p:spPr>
      </p:pic>
      <p:sp>
        <p:nvSpPr>
          <p:cNvPr id="2" name="Title 1"/>
          <p:cNvSpPr>
            <a:spLocks noGrp="1"/>
          </p:cNvSpPr>
          <p:nvPr>
            <p:ph type="title"/>
          </p:nvPr>
        </p:nvSpPr>
        <p:spPr/>
        <p:txBody>
          <a:bodyPr/>
          <a:lstStyle>
            <a:lvl1pPr algn="ctr">
              <a:defRPr>
                <a:solidFill>
                  <a:schemeClr val="bg1"/>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1682091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2_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pic>
        <p:nvPicPr>
          <p:cNvPr id="3" name="Picture 2" descr="gradient full page.jp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6200" y="0"/>
            <a:ext cx="9700752" cy="6858000"/>
          </a:xfrm>
          <a:prstGeom prst="rect">
            <a:avLst/>
          </a:prstGeom>
        </p:spPr>
      </p:pic>
      <p:sp>
        <p:nvSpPr>
          <p:cNvPr id="4" name="Rectangle 3"/>
          <p:cNvSpPr/>
          <p:nvPr userDrawn="1"/>
        </p:nvSpPr>
        <p:spPr>
          <a:xfrm>
            <a:off x="-152400" y="-76200"/>
            <a:ext cx="9829800" cy="6248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43902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752601"/>
            <a:ext cx="7772400" cy="1470025"/>
          </a:xfrm>
        </p:spPr>
        <p:txBody>
          <a:bodyPr/>
          <a:lstStyle>
            <a:lvl1pPr algn="ctr">
              <a:defRPr>
                <a:solidFill>
                  <a:srgbClr val="FF5334"/>
                </a:solidFill>
              </a:defRPr>
            </a:lvl1pPr>
          </a:lstStyle>
          <a:p>
            <a:r>
              <a:rPr lang="en-US" dirty="0"/>
              <a:t>Click to edit Master title style</a:t>
            </a:r>
            <a:endParaRPr lang="en-GB" dirty="0"/>
          </a:p>
        </p:txBody>
      </p:sp>
      <p:sp>
        <p:nvSpPr>
          <p:cNvPr id="3" name="Subtitle 2"/>
          <p:cNvSpPr>
            <a:spLocks noGrp="1"/>
          </p:cNvSpPr>
          <p:nvPr>
            <p:ph type="subTitle" idx="1"/>
          </p:nvPr>
        </p:nvSpPr>
        <p:spPr>
          <a:xfrm>
            <a:off x="685800" y="3508375"/>
            <a:ext cx="7772400" cy="1752600"/>
          </a:xfrm>
        </p:spPr>
        <p:txBody>
          <a:bodyPr>
            <a:normAutofit/>
          </a:bodyPr>
          <a:lstStyle>
            <a:lvl1pPr marL="0" indent="0" algn="ctr">
              <a:buNone/>
              <a:defRPr sz="4400" b="0">
                <a:solidFill>
                  <a:srgbClr val="FF5334"/>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GB" dirty="0"/>
          </a:p>
        </p:txBody>
      </p:sp>
      <p:pic>
        <p:nvPicPr>
          <p:cNvPr id="7" name="Picture 6" descr="Gradient strip.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6104138"/>
            <a:ext cx="9220200" cy="768951"/>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5334"/>
                </a:solidFill>
              </a:defRPr>
            </a:lvl1pPr>
          </a:lstStyle>
          <a:p>
            <a:r>
              <a:rPr lang="en-US" dirty="0"/>
              <a:t>Click to edit Master title style</a:t>
            </a:r>
            <a:endParaRPr lang="en-GB"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4" name="Picture 3" descr="urc_logo_type_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306" y="5638800"/>
            <a:ext cx="2179695" cy="1143000"/>
          </a:xfrm>
          <a:prstGeom prst="rect">
            <a:avLst/>
          </a:prstGeom>
        </p:spPr>
      </p:pic>
      <p:pic>
        <p:nvPicPr>
          <p:cNvPr id="5" name="Picture 4" descr="Gradient strip.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104138"/>
            <a:ext cx="9220200" cy="76895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pic>
        <p:nvPicPr>
          <p:cNvPr id="5" name="Picture 4" descr="urc_logo_type_white.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6306" y="5638800"/>
            <a:ext cx="2179695" cy="1143000"/>
          </a:xfrm>
          <a:prstGeom prst="rect">
            <a:avLst/>
          </a:prstGeom>
        </p:spPr>
      </p:pic>
      <p:pic>
        <p:nvPicPr>
          <p:cNvPr id="6" name="Picture 5" descr="Gradient strip.png"/>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0" y="6104138"/>
            <a:ext cx="9220200" cy="768951"/>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5334"/>
                </a:solidFill>
              </a:defRPr>
            </a:lvl1pPr>
          </a:lstStyle>
          <a:p>
            <a:r>
              <a:rPr lang="en-US" dirty="0"/>
              <a:t>Click to edit Master title style</a:t>
            </a:r>
            <a:endParaRPr lang="en-GB" dirty="0"/>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solidFill>
                  <a:srgbClr val="FF533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solidFill>
                  <a:srgbClr val="FF533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FF5334"/>
                </a:solidFill>
              </a:defRPr>
            </a:lvl1pPr>
          </a:lstStyle>
          <a:p>
            <a:r>
              <a:rPr lang="en-US" dirty="0"/>
              <a:t>Click to edit Master title style</a:t>
            </a:r>
            <a:endParaRPr lang="en-GB"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914400"/>
            <a:ext cx="3008313" cy="1162050"/>
          </a:xfrm>
        </p:spPr>
        <p:txBody>
          <a:bodyPr anchor="b"/>
          <a:lstStyle>
            <a:lvl1pPr algn="l">
              <a:defRPr sz="2000" b="1">
                <a:solidFill>
                  <a:srgbClr val="FF5334"/>
                </a:solidFill>
              </a:defRPr>
            </a:lvl1pPr>
          </a:lstStyle>
          <a:p>
            <a:r>
              <a:rPr lang="en-US" dirty="0"/>
              <a:t>Click to edit Master title style</a:t>
            </a:r>
            <a:endParaRPr lang="en-GB" dirty="0"/>
          </a:p>
        </p:txBody>
      </p:sp>
      <p:sp>
        <p:nvSpPr>
          <p:cNvPr id="3" name="Content Placeholder 2"/>
          <p:cNvSpPr>
            <a:spLocks noGrp="1"/>
          </p:cNvSpPr>
          <p:nvPr>
            <p:ph idx="1"/>
          </p:nvPr>
        </p:nvSpPr>
        <p:spPr>
          <a:xfrm>
            <a:off x="3575050" y="1295401"/>
            <a:ext cx="5111751" cy="483076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457201" y="2057401"/>
            <a:ext cx="3008313" cy="4068763"/>
          </a:xfrm>
        </p:spPr>
        <p:txBody>
          <a:bodyPr/>
          <a:lstStyle>
            <a:lvl1pPr marL="0" indent="0">
              <a:buNone/>
              <a:defRPr sz="1400">
                <a:solidFill>
                  <a:srgbClr val="FF533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4"/>
          <p:cNvSpPr/>
          <p:nvPr userDrawn="1"/>
        </p:nvSpPr>
        <p:spPr>
          <a:xfrm>
            <a:off x="-228600" y="0"/>
            <a:ext cx="4191000" cy="1295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792288" y="4800601"/>
            <a:ext cx="5486400" cy="566738"/>
          </a:xfrm>
        </p:spPr>
        <p:txBody>
          <a:bodyPr anchor="b"/>
          <a:lstStyle>
            <a:lvl1pPr algn="l">
              <a:defRPr sz="2000" b="1">
                <a:solidFill>
                  <a:srgbClr val="FF5334"/>
                </a:solidFill>
              </a:defRPr>
            </a:lvl1pPr>
          </a:lstStyle>
          <a:p>
            <a:r>
              <a:rPr lang="en-US" dirty="0"/>
              <a:t>Click to edit Master title style</a:t>
            </a:r>
            <a:endParaRPr lang="en-GB" dirty="0"/>
          </a:p>
        </p:txBody>
      </p:sp>
      <p:sp>
        <p:nvSpPr>
          <p:cNvPr id="3" name="Picture Placeholder 2"/>
          <p:cNvSpPr>
            <a:spLocks noGrp="1"/>
          </p:cNvSpPr>
          <p:nvPr>
            <p:ph type="pic" idx="1"/>
          </p:nvPr>
        </p:nvSpPr>
        <p:spPr>
          <a:xfrm>
            <a:off x="1792288" y="228601"/>
            <a:ext cx="5486400" cy="449897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9"/>
            <a:ext cx="5486400" cy="804862"/>
          </a:xfrm>
        </p:spPr>
        <p:txBody>
          <a:bodyPr/>
          <a:lstStyle>
            <a:lvl1pPr marL="0" indent="0">
              <a:buNone/>
              <a:defRPr sz="1400">
                <a:solidFill>
                  <a:srgbClr val="FF5334"/>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3.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2.tiff"/><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1447800"/>
            <a:ext cx="8686800" cy="1143000"/>
          </a:xfrm>
          <a:prstGeom prst="rect">
            <a:avLst/>
          </a:prstGeom>
        </p:spPr>
        <p:txBody>
          <a:bodyPr vert="horz" lIns="91440" tIns="45720" rIns="91440" bIns="45720" rtlCol="0" anchor="ctr">
            <a:noAutofit/>
          </a:bodyPr>
          <a:lstStyle/>
          <a:p>
            <a:r>
              <a:rPr lang="en-US" dirty="0"/>
              <a:t>Click to edit Master title style</a:t>
            </a:r>
            <a:endParaRPr lang="en-GB" dirty="0"/>
          </a:p>
        </p:txBody>
      </p:sp>
      <p:sp>
        <p:nvSpPr>
          <p:cNvPr id="3" name="Text Placeholder 2"/>
          <p:cNvSpPr>
            <a:spLocks noGrp="1"/>
          </p:cNvSpPr>
          <p:nvPr>
            <p:ph type="body" idx="1"/>
          </p:nvPr>
        </p:nvSpPr>
        <p:spPr>
          <a:xfrm>
            <a:off x="304800" y="2971800"/>
            <a:ext cx="8610600" cy="36576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4" name="Picture 3" descr="Gradient strip.png"/>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0" y="6104138"/>
            <a:ext cx="9220200" cy="768951"/>
          </a:xfrm>
          <a:prstGeom prst="rect">
            <a:avLst/>
          </a:prstGeom>
        </p:spPr>
      </p:pic>
      <p:pic>
        <p:nvPicPr>
          <p:cNvPr id="5" name="Picture 4" descr="URC logo wtw gradient.tif"/>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88781" y="92600"/>
            <a:ext cx="1752600" cy="1221615"/>
          </a:xfrm>
          <a:prstGeom prst="rect">
            <a:avLst/>
          </a:prstGeom>
        </p:spPr>
      </p:pic>
      <p:pic>
        <p:nvPicPr>
          <p:cNvPr id="7" name="Picture 6" descr="Walking the Way logo.jpg"/>
          <p:cNvPicPr>
            <a:picLocks noChangeAspect="1"/>
          </p:cNvPicPr>
          <p:nvPr userDrawn="1"/>
        </p:nvPicPr>
        <p:blipFill>
          <a:blip r:embed="rId18" cstate="email">
            <a:extLst>
              <a:ext uri="{28A0092B-C50C-407E-A947-70E740481C1C}">
                <a14:useLocalDpi xmlns:a14="http://schemas.microsoft.com/office/drawing/2010/main"/>
              </a:ext>
            </a:extLst>
          </a:blip>
          <a:stretch>
            <a:fillRect/>
          </a:stretch>
        </p:blipFill>
        <p:spPr>
          <a:xfrm>
            <a:off x="2209800" y="152400"/>
            <a:ext cx="1741083" cy="12192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1" r:id="rId12"/>
    <p:sldLayoutId id="2147483662" r:id="rId13"/>
    <p:sldLayoutId id="2147483663" r:id="rId14"/>
  </p:sldLayoutIdLst>
  <p:txStyles>
    <p:titleStyle>
      <a:lvl1pPr algn="l" defTabSz="914400" rtl="0" eaLnBrk="1" latinLnBrk="0" hangingPunct="1">
        <a:spcBef>
          <a:spcPts val="0"/>
        </a:spcBef>
        <a:buNone/>
        <a:defRPr sz="5400" b="1" kern="1200">
          <a:solidFill>
            <a:srgbClr val="FF5334"/>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rgbClr val="FF5334"/>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rgbClr val="FF5334"/>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rgbClr val="FF5334"/>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rgbClr val="FF5334"/>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rgbClr val="FF5334"/>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1.jpeg"/></Relationships>
</file>

<file path=ppt/slides/_rels/slide1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wmv"/><Relationship Id="rId7" Type="http://schemas.openxmlformats.org/officeDocument/2006/relationships/image" Target="../media/image7.png"/><Relationship Id="rId2" Type="http://schemas.openxmlformats.org/officeDocument/2006/relationships/video" Target="file:///C:\Users\Richard\Dropbox\Presentation\Noah%201m11s.wmv" TargetMode="External"/><Relationship Id="rId1" Type="http://schemas.microsoft.com/office/2007/relationships/media" Target="file:///C:\Users\Richard\Dropbox\Presentation\Noah%201m11s.wmv" TargetMode="External"/><Relationship Id="rId6" Type="http://schemas.openxmlformats.org/officeDocument/2006/relationships/notesSlide" Target="../notesSlides/notesSlide2.xml"/><Relationship Id="rId5" Type="http://schemas.openxmlformats.org/officeDocument/2006/relationships/slideLayout" Target="../slideLayouts/slideLayout7.xml"/><Relationship Id="rId4" Type="http://schemas.openxmlformats.org/officeDocument/2006/relationships/video" Target="../media/media1.wmv"/></Relationships>
</file>

<file path=ppt/slides/_rels/slide2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143000" y="4648200"/>
            <a:ext cx="7086600" cy="1066800"/>
          </a:xfrm>
        </p:spPr>
        <p:txBody>
          <a:bodyPr/>
          <a:lstStyle/>
          <a:p>
            <a:pPr algn="ctr"/>
            <a:r>
              <a:rPr lang="en-US" sz="3600" dirty="0">
                <a:solidFill>
                  <a:schemeClr val="bg1">
                    <a:lumMod val="65000"/>
                  </a:schemeClr>
                </a:solidFill>
              </a:rPr>
              <a:t>  - living the life of Jesus today</a:t>
            </a:r>
          </a:p>
        </p:txBody>
      </p:sp>
      <p:sp>
        <p:nvSpPr>
          <p:cNvPr id="2" name="TextBox 1"/>
          <p:cNvSpPr txBox="1"/>
          <p:nvPr/>
        </p:nvSpPr>
        <p:spPr>
          <a:xfrm>
            <a:off x="152400" y="6324600"/>
            <a:ext cx="4267200" cy="369332"/>
          </a:xfrm>
          <a:prstGeom prst="rect">
            <a:avLst/>
          </a:prstGeom>
          <a:noFill/>
        </p:spPr>
        <p:txBody>
          <a:bodyPr wrap="square" rtlCol="0">
            <a:spAutoFit/>
          </a:bodyPr>
          <a:lstStyle/>
          <a:p>
            <a:r>
              <a:rPr lang="en-US" dirty="0">
                <a:solidFill>
                  <a:schemeClr val="bg1"/>
                </a:solidFill>
              </a:rPr>
              <a:t>All photos credited to </a:t>
            </a:r>
            <a:r>
              <a:rPr lang="en-US" dirty="0" err="1">
                <a:solidFill>
                  <a:schemeClr val="bg1"/>
                </a:solidFill>
              </a:rPr>
              <a:t>www.unsplash.com</a:t>
            </a:r>
            <a:endParaRPr lang="en-US" dirty="0">
              <a:solidFill>
                <a:schemeClr val="bg1"/>
              </a:solidFill>
            </a:endParaRPr>
          </a:p>
        </p:txBody>
      </p:sp>
    </p:spTree>
    <p:extLst>
      <p:ext uri="{BB962C8B-B14F-4D97-AF65-F5344CB8AC3E}">
        <p14:creationId xmlns:p14="http://schemas.microsoft.com/office/powerpoint/2010/main" val="2699916865"/>
      </p:ext>
    </p:extLst>
  </p:cSld>
  <p:clrMapOvr>
    <a:masterClrMapping/>
  </p:clrMapOvr>
  <p:transition spd="med">
    <p:push dir="u"/>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6324600"/>
            <a:ext cx="8686800" cy="533400"/>
          </a:xfrm>
        </p:spPr>
        <p:txBody>
          <a:bodyPr/>
          <a:lstStyle/>
          <a:p>
            <a:r>
              <a:rPr lang="en-US" sz="1800" b="0" dirty="0">
                <a:solidFill>
                  <a:schemeClr val="bg1"/>
                </a:solidFill>
              </a:rPr>
              <a:t>Photo credit: Peter Hershey</a:t>
            </a:r>
          </a:p>
        </p:txBody>
      </p:sp>
      <p:pic>
        <p:nvPicPr>
          <p:cNvPr id="3" name="Picture 2" descr="walking-454543.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143000"/>
            <a:ext cx="9829800" cy="7372350"/>
          </a:xfrm>
          <a:prstGeom prst="rect">
            <a:avLst/>
          </a:prstGeom>
        </p:spPr>
      </p:pic>
    </p:spTree>
    <p:extLst>
      <p:ext uri="{BB962C8B-B14F-4D97-AF65-F5344CB8AC3E}">
        <p14:creationId xmlns:p14="http://schemas.microsoft.com/office/powerpoint/2010/main" val="34595758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3907506617_a6a793be59_b.jpg"/>
          <p:cNvPicPr>
            <a:picLocks noGrp="1" noChangeAspect="1"/>
          </p:cNvPicPr>
          <p:nvPr>
            <p:ph sz="half" idx="1"/>
          </p:nvPr>
        </p:nvPicPr>
        <p:blipFill>
          <a:blip r:embed="rId3" cstate="email">
            <a:extLst>
              <a:ext uri="{28A0092B-C50C-407E-A947-70E740481C1C}">
                <a14:useLocalDpi xmlns:a14="http://schemas.microsoft.com/office/drawing/2010/main"/>
              </a:ext>
            </a:extLst>
          </a:blip>
          <a:srcRect/>
          <a:stretch>
            <a:fillRect/>
          </a:stretch>
        </p:blipFill>
        <p:spPr>
          <a:xfrm>
            <a:off x="0" y="1"/>
            <a:ext cx="4876800" cy="6126164"/>
          </a:xfrm>
        </p:spPr>
      </p:pic>
      <p:sp>
        <p:nvSpPr>
          <p:cNvPr id="4" name="Content Placeholder 3"/>
          <p:cNvSpPr>
            <a:spLocks noGrp="1"/>
          </p:cNvSpPr>
          <p:nvPr>
            <p:ph sz="half" idx="2"/>
          </p:nvPr>
        </p:nvSpPr>
        <p:spPr/>
        <p:txBody>
          <a:bodyPr/>
          <a:lstStyle/>
          <a:p>
            <a:endParaRPr lang="en-US" dirty="0"/>
          </a:p>
        </p:txBody>
      </p:sp>
      <p:sp>
        <p:nvSpPr>
          <p:cNvPr id="2" name="Title 1"/>
          <p:cNvSpPr>
            <a:spLocks noGrp="1"/>
          </p:cNvSpPr>
          <p:nvPr>
            <p:ph type="title" idx="4294967295"/>
          </p:nvPr>
        </p:nvSpPr>
        <p:spPr>
          <a:xfrm>
            <a:off x="5257800" y="304800"/>
            <a:ext cx="3886200" cy="5638800"/>
          </a:xfrm>
        </p:spPr>
        <p:txBody>
          <a:bodyPr anchor="t"/>
          <a:lstStyle/>
          <a:p>
            <a:r>
              <a:rPr lang="en-US" sz="3600" dirty="0"/>
              <a:t>Holy living</a:t>
            </a:r>
            <a:br>
              <a:rPr lang="en-US" sz="3600" dirty="0"/>
            </a:br>
            <a:br>
              <a:rPr lang="en-US" sz="3600" dirty="0"/>
            </a:br>
            <a:r>
              <a:rPr lang="en-US" sz="1800" dirty="0">
                <a:solidFill>
                  <a:schemeClr val="bg1">
                    <a:lumMod val="50000"/>
                  </a:schemeClr>
                </a:solidFill>
              </a:rPr>
              <a:t> </a:t>
            </a:r>
            <a:br>
              <a:rPr lang="en-US" sz="3200" b="0" dirty="0">
                <a:solidFill>
                  <a:schemeClr val="bg1">
                    <a:lumMod val="50000"/>
                  </a:schemeClr>
                </a:solidFill>
              </a:rPr>
            </a:br>
            <a:r>
              <a:rPr lang="en-US" sz="3600" dirty="0">
                <a:solidFill>
                  <a:srgbClr val="595959"/>
                </a:solidFill>
              </a:rPr>
              <a:t>The more we receive in silent prayer, the more we can give in active life. </a:t>
            </a:r>
            <a:br>
              <a:rPr lang="en-US" sz="3600" dirty="0">
                <a:solidFill>
                  <a:srgbClr val="595959"/>
                </a:solidFill>
              </a:rPr>
            </a:br>
            <a:r>
              <a:rPr lang="en-US" sz="3600" b="0" dirty="0">
                <a:solidFill>
                  <a:srgbClr val="595959"/>
                </a:solidFill>
              </a:rPr>
              <a:t>          </a:t>
            </a:r>
            <a:r>
              <a:rPr lang="en-US" sz="2800" b="0" i="1" dirty="0">
                <a:solidFill>
                  <a:srgbClr val="595959"/>
                </a:solidFill>
              </a:rPr>
              <a:t>(Mother Teresa)</a:t>
            </a:r>
            <a:br>
              <a:rPr lang="en-US" sz="2800" b="0" i="1" dirty="0">
                <a:solidFill>
                  <a:srgbClr val="595959"/>
                </a:solidFill>
              </a:rPr>
            </a:br>
            <a:r>
              <a:rPr lang="en-US" sz="3600" dirty="0"/>
              <a:t>￼￼￼￼￼</a:t>
            </a:r>
          </a:p>
        </p:txBody>
      </p:sp>
    </p:spTree>
    <p:extLst>
      <p:ext uri="{BB962C8B-B14F-4D97-AF65-F5344CB8AC3E}">
        <p14:creationId xmlns:p14="http://schemas.microsoft.com/office/powerpoint/2010/main" val="3571329377"/>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57800" y="228600"/>
            <a:ext cx="3810000" cy="5410200"/>
          </a:xfrm>
        </p:spPr>
        <p:txBody>
          <a:bodyPr/>
          <a:lstStyle/>
          <a:p>
            <a:pPr algn="ctr"/>
            <a:r>
              <a:rPr lang="en-US" sz="4400" dirty="0"/>
              <a:t>The habits of discipleship</a:t>
            </a:r>
          </a:p>
        </p:txBody>
      </p:sp>
      <p:pic>
        <p:nvPicPr>
          <p:cNvPr id="4" name="Picture 3" descr="brian-mann-1660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762000"/>
            <a:ext cx="4586372" cy="7006794"/>
          </a:xfrm>
          <a:prstGeom prst="rect">
            <a:avLst/>
          </a:prstGeom>
        </p:spPr>
      </p:pic>
    </p:spTree>
    <p:extLst>
      <p:ext uri="{BB962C8B-B14F-4D97-AF65-F5344CB8AC3E}">
        <p14:creationId xmlns:p14="http://schemas.microsoft.com/office/powerpoint/2010/main" val="27461672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8p4el7fjxws-paul-green.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152400"/>
            <a:ext cx="9906000" cy="6324600"/>
          </a:xfrm>
          <a:prstGeom prst="rect">
            <a:avLst/>
          </a:prstGeom>
        </p:spPr>
      </p:pic>
      <p:sp>
        <p:nvSpPr>
          <p:cNvPr id="2" name="Title 1"/>
          <p:cNvSpPr>
            <a:spLocks noGrp="1"/>
          </p:cNvSpPr>
          <p:nvPr>
            <p:ph type="title"/>
          </p:nvPr>
        </p:nvSpPr>
        <p:spPr>
          <a:xfrm>
            <a:off x="838200" y="228600"/>
            <a:ext cx="8320843" cy="5638800"/>
          </a:xfrm>
        </p:spPr>
        <p:txBody>
          <a:bodyPr anchor="t"/>
          <a:lstStyle/>
          <a:p>
            <a:br>
              <a:rPr lang="en-US" sz="3200" dirty="0"/>
            </a:br>
            <a:r>
              <a:rPr lang="en-US" sz="3200" dirty="0">
                <a:solidFill>
                  <a:schemeClr val="bg1"/>
                </a:solidFill>
              </a:rPr>
              <a:t>Just imagine….</a:t>
            </a:r>
            <a:br>
              <a:rPr lang="en-US" sz="3200" dirty="0">
                <a:solidFill>
                  <a:schemeClr val="bg1"/>
                </a:solidFill>
              </a:rPr>
            </a:br>
            <a:r>
              <a:rPr lang="en-US" sz="3200" dirty="0">
                <a:solidFill>
                  <a:schemeClr val="bg1"/>
                </a:solidFill>
              </a:rPr>
              <a:t>    From Church focus to Christ focus</a:t>
            </a:r>
            <a:br>
              <a:rPr lang="en-US" sz="3200" dirty="0">
                <a:solidFill>
                  <a:schemeClr val="bg1"/>
                </a:solidFill>
              </a:rPr>
            </a:br>
            <a:r>
              <a:rPr lang="en-US" sz="3200" dirty="0">
                <a:solidFill>
                  <a:schemeClr val="bg1"/>
                </a:solidFill>
              </a:rPr>
              <a:t>    From settled Church to a Church as a</a:t>
            </a:r>
            <a:br>
              <a:rPr lang="en-US" sz="3200" dirty="0">
                <a:solidFill>
                  <a:schemeClr val="bg1"/>
                </a:solidFill>
              </a:rPr>
            </a:br>
            <a:r>
              <a:rPr lang="en-US" sz="3200" dirty="0">
                <a:solidFill>
                  <a:schemeClr val="bg1"/>
                </a:solidFill>
              </a:rPr>
              <a:t>    movement</a:t>
            </a:r>
            <a:br>
              <a:rPr lang="en-US" sz="3200" dirty="0">
                <a:solidFill>
                  <a:schemeClr val="bg1"/>
                </a:solidFill>
              </a:rPr>
            </a:br>
            <a:r>
              <a:rPr lang="en-US" sz="3200" dirty="0">
                <a:solidFill>
                  <a:schemeClr val="bg1"/>
                </a:solidFill>
              </a:rPr>
              <a:t>    From a culture of guilt to a culture of</a:t>
            </a:r>
            <a:br>
              <a:rPr lang="en-US" sz="3200" dirty="0">
                <a:solidFill>
                  <a:schemeClr val="bg1"/>
                </a:solidFill>
              </a:rPr>
            </a:br>
            <a:r>
              <a:rPr lang="en-US" sz="3200" dirty="0">
                <a:solidFill>
                  <a:schemeClr val="bg1"/>
                </a:solidFill>
              </a:rPr>
              <a:t>    grace</a:t>
            </a:r>
            <a:br>
              <a:rPr lang="en-US" sz="3200" dirty="0">
                <a:solidFill>
                  <a:schemeClr val="bg1"/>
                </a:solidFill>
              </a:rPr>
            </a:br>
            <a:r>
              <a:rPr lang="en-US" sz="3200" dirty="0">
                <a:solidFill>
                  <a:schemeClr val="bg1"/>
                </a:solidFill>
              </a:rPr>
              <a:t>    From running congregations to building</a:t>
            </a:r>
            <a:br>
              <a:rPr lang="en-US" sz="3200" dirty="0">
                <a:solidFill>
                  <a:schemeClr val="bg1"/>
                </a:solidFill>
              </a:rPr>
            </a:br>
            <a:r>
              <a:rPr lang="en-US" sz="3200" dirty="0">
                <a:solidFill>
                  <a:schemeClr val="bg1"/>
                </a:solidFill>
              </a:rPr>
              <a:t>    communities</a:t>
            </a:r>
            <a:br>
              <a:rPr lang="en-US" sz="3200" dirty="0">
                <a:solidFill>
                  <a:schemeClr val="bg1"/>
                </a:solidFill>
              </a:rPr>
            </a:br>
            <a:r>
              <a:rPr lang="en-US" sz="3200" dirty="0">
                <a:solidFill>
                  <a:schemeClr val="bg1"/>
                </a:solidFill>
              </a:rPr>
              <a:t>    From faith as security to faith as risk</a:t>
            </a:r>
            <a:br>
              <a:rPr lang="en-US" sz="3200" dirty="0">
                <a:solidFill>
                  <a:schemeClr val="bg1"/>
                </a:solidFill>
              </a:rPr>
            </a:br>
            <a:endParaRPr lang="en-US" sz="3200" dirty="0">
              <a:solidFill>
                <a:schemeClr val="bg1"/>
              </a:solidFill>
            </a:endParaRPr>
          </a:p>
        </p:txBody>
      </p:sp>
    </p:spTree>
    <p:extLst>
      <p:ext uri="{BB962C8B-B14F-4D97-AF65-F5344CB8AC3E}">
        <p14:creationId xmlns:p14="http://schemas.microsoft.com/office/powerpoint/2010/main" val="501363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a:solidFill>
                  <a:schemeClr val="tx1">
                    <a:lumMod val="50000"/>
                    <a:lumOff val="50000"/>
                  </a:schemeClr>
                </a:solidFill>
              </a:rPr>
              <a:t>- living the life of Jesus today</a:t>
            </a:r>
          </a:p>
        </p:txBody>
      </p:sp>
    </p:spTree>
    <p:extLst>
      <p:ext uri="{BB962C8B-B14F-4D97-AF65-F5344CB8AC3E}">
        <p14:creationId xmlns:p14="http://schemas.microsoft.com/office/powerpoint/2010/main" val="37493107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4800601"/>
            <a:ext cx="7315200" cy="838200"/>
          </a:xfrm>
        </p:spPr>
        <p:txBody>
          <a:bodyPr/>
          <a:lstStyle/>
          <a:p>
            <a:pPr algn="ctr"/>
            <a:r>
              <a:rPr lang="en-US" sz="3600" dirty="0">
                <a:solidFill>
                  <a:srgbClr val="595959"/>
                </a:solidFill>
              </a:rPr>
              <a:t>The story so far….</a:t>
            </a:r>
          </a:p>
        </p:txBody>
      </p:sp>
      <p:sp>
        <p:nvSpPr>
          <p:cNvPr id="4" name="Text Placeholder 3"/>
          <p:cNvSpPr>
            <a:spLocks noGrp="1"/>
          </p:cNvSpPr>
          <p:nvPr>
            <p:ph type="body" sz="half" idx="2"/>
          </p:nvPr>
        </p:nvSpPr>
        <p:spPr>
          <a:xfrm>
            <a:off x="1792288" y="6019799"/>
            <a:ext cx="5486400" cy="152401"/>
          </a:xfrm>
        </p:spPr>
        <p:txBody>
          <a:bodyPr>
            <a:normAutofit fontScale="32500" lnSpcReduction="20000"/>
          </a:bodyPr>
          <a:lstStyle/>
          <a:p>
            <a:endParaRPr lang="en-US" dirty="0"/>
          </a:p>
        </p:txBody>
      </p:sp>
      <p:pic>
        <p:nvPicPr>
          <p:cNvPr id="6" name="Picture Placeholder 5" descr="Fotolia_117978200_XS.jpg"/>
          <p:cNvPicPr>
            <a:picLocks noGrp="1" noChangeAspect="1"/>
          </p:cNvPicPr>
          <p:nvPr>
            <p:ph type="pic" idx="1"/>
          </p:nvPr>
        </p:nvPicPr>
        <p:blipFill>
          <a:blip r:embed="rId3" cstate="email">
            <a:extLst>
              <a:ext uri="{28A0092B-C50C-407E-A947-70E740481C1C}">
                <a14:useLocalDpi xmlns:a14="http://schemas.microsoft.com/office/drawing/2010/main"/>
              </a:ext>
            </a:extLst>
          </a:blip>
          <a:srcRect/>
          <a:stretch>
            <a:fillRect/>
          </a:stretch>
        </p:blipFill>
        <p:spPr>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597450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p:cNvSpPr>
          <p:nvPr>
            <p:ph type="title"/>
          </p:nvPr>
        </p:nvSpPr>
        <p:spPr bwMode="auto">
          <a:xfrm>
            <a:off x="381000" y="152400"/>
            <a:ext cx="8686800" cy="1219200"/>
          </a:xfrm>
          <a:noFill/>
        </p:spPr>
        <p:txBody>
          <a:bodyPr wrap="square" lIns="91440" tIns="45720" rIns="91440" bIns="45720" numCol="1" anchorCtr="0" compatLnSpc="1">
            <a:prstTxWarp prst="textNoShape">
              <a:avLst/>
            </a:prstTxWarp>
          </a:bodyPr>
          <a:lstStyle/>
          <a:p>
            <a:pPr algn="ctr"/>
            <a:r>
              <a:rPr lang="en-GB" sz="3600" dirty="0">
                <a:effectLst/>
              </a:rPr>
              <a:t>What it is not ….</a:t>
            </a:r>
          </a:p>
        </p:txBody>
      </p:sp>
      <p:sp>
        <p:nvSpPr>
          <p:cNvPr id="36867" name="Rectangle 3"/>
          <p:cNvSpPr>
            <a:spLocks noGrp="1"/>
          </p:cNvSpPr>
          <p:nvPr>
            <p:ph type="body" idx="4294967295"/>
          </p:nvPr>
        </p:nvSpPr>
        <p:spPr>
          <a:xfrm>
            <a:off x="533400" y="1524000"/>
            <a:ext cx="8763000" cy="5105400"/>
          </a:xfrm>
        </p:spPr>
        <p:txBody>
          <a:bodyPr>
            <a:normAutofit/>
          </a:bodyPr>
          <a:lstStyle/>
          <a:p>
            <a:pPr marL="0" indent="0">
              <a:buNone/>
            </a:pPr>
            <a:r>
              <a:rPr lang="en-GB" sz="3600" dirty="0">
                <a:solidFill>
                  <a:srgbClr val="595959"/>
                </a:solidFill>
              </a:rPr>
              <a:t>Another ‘must’, on top of present duty</a:t>
            </a:r>
          </a:p>
          <a:p>
            <a:pPr marL="0" indent="0">
              <a:buNone/>
            </a:pPr>
            <a:r>
              <a:rPr lang="en-GB" sz="3600" dirty="0">
                <a:solidFill>
                  <a:srgbClr val="595959"/>
                </a:solidFill>
              </a:rPr>
              <a:t> </a:t>
            </a:r>
          </a:p>
          <a:p>
            <a:pPr marL="0" indent="0">
              <a:buNone/>
            </a:pPr>
            <a:r>
              <a:rPr lang="en-GB" sz="3600" dirty="0">
                <a:solidFill>
                  <a:srgbClr val="595959"/>
                </a:solidFill>
              </a:rPr>
              <a:t>A moment in time</a:t>
            </a:r>
          </a:p>
          <a:p>
            <a:pPr marL="0" indent="0">
              <a:buNone/>
            </a:pPr>
            <a:endParaRPr lang="en-GB" sz="3600" dirty="0">
              <a:solidFill>
                <a:srgbClr val="595959"/>
              </a:solidFill>
            </a:endParaRPr>
          </a:p>
          <a:p>
            <a:pPr marL="0" indent="0">
              <a:buNone/>
            </a:pPr>
            <a:r>
              <a:rPr lang="en-GB" sz="3600" dirty="0">
                <a:solidFill>
                  <a:srgbClr val="595959"/>
                </a:solidFill>
              </a:rPr>
              <a:t>Evolved in detail. What would help you?</a:t>
            </a:r>
          </a:p>
        </p:txBody>
      </p:sp>
    </p:spTree>
  </p:cSld>
  <p:clrMapOvr>
    <a:masterClrMapping/>
  </p:clrMapOvr>
  <p:transition spd="slow" advClick="0">
    <p:push dir="u"/>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610600" cy="1371600"/>
          </a:xfrm>
        </p:spPr>
        <p:txBody>
          <a:bodyPr/>
          <a:lstStyle/>
          <a:p>
            <a:pPr algn="ctr"/>
            <a:r>
              <a:rPr lang="en-US" sz="4000" dirty="0"/>
              <a:t>What is coming?</a:t>
            </a:r>
          </a:p>
        </p:txBody>
      </p:sp>
      <p:sp>
        <p:nvSpPr>
          <p:cNvPr id="3" name="Content Placeholder 2"/>
          <p:cNvSpPr>
            <a:spLocks noGrp="1"/>
          </p:cNvSpPr>
          <p:nvPr>
            <p:ph idx="4294967295"/>
          </p:nvPr>
        </p:nvSpPr>
        <p:spPr>
          <a:xfrm>
            <a:off x="533400" y="1600200"/>
            <a:ext cx="8534400" cy="5029200"/>
          </a:xfrm>
        </p:spPr>
        <p:txBody>
          <a:bodyPr>
            <a:normAutofit/>
          </a:bodyPr>
          <a:lstStyle/>
          <a:p>
            <a:r>
              <a:rPr lang="en-US" dirty="0">
                <a:solidFill>
                  <a:srgbClr val="595959"/>
                </a:solidFill>
              </a:rPr>
              <a:t>Spring and Autumn resources for Synods (2017)</a:t>
            </a:r>
          </a:p>
          <a:p>
            <a:r>
              <a:rPr lang="en-US" dirty="0">
                <a:solidFill>
                  <a:srgbClr val="595959"/>
                </a:solidFill>
              </a:rPr>
              <a:t>A leaflet and worship material for churches (September 2017)</a:t>
            </a:r>
          </a:p>
          <a:p>
            <a:r>
              <a:rPr lang="en-US" dirty="0">
                <a:solidFill>
                  <a:srgbClr val="595959"/>
                </a:solidFill>
              </a:rPr>
              <a:t>Holy Habits (September 2017)</a:t>
            </a:r>
          </a:p>
          <a:p>
            <a:r>
              <a:rPr lang="en-US" dirty="0">
                <a:solidFill>
                  <a:srgbClr val="595959"/>
                </a:solidFill>
              </a:rPr>
              <a:t>Lent materials (2018)</a:t>
            </a:r>
          </a:p>
          <a:p>
            <a:r>
              <a:rPr lang="en-US" dirty="0">
                <a:solidFill>
                  <a:srgbClr val="595959"/>
                </a:solidFill>
              </a:rPr>
              <a:t>A new discipleship course to replace TLS (2018)</a:t>
            </a:r>
          </a:p>
          <a:p>
            <a:pPr marL="0" indent="0">
              <a:buNone/>
            </a:pPr>
            <a:r>
              <a:rPr lang="en-US" dirty="0">
                <a:solidFill>
                  <a:srgbClr val="595959"/>
                </a:solidFill>
              </a:rPr>
              <a:t>    …..and much more (2018 and beyond)</a:t>
            </a:r>
          </a:p>
        </p:txBody>
      </p:sp>
    </p:spTree>
    <p:extLst>
      <p:ext uri="{BB962C8B-B14F-4D97-AF65-F5344CB8AC3E}">
        <p14:creationId xmlns:p14="http://schemas.microsoft.com/office/powerpoint/2010/main" val="31922833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solidFill>
            <a:srgbClr val="F6A30E">
              <a:alpha val="0"/>
            </a:srgbClr>
          </a:solidFill>
        </p:spPr>
        <p:txBody>
          <a:bodyPr anchor="t"/>
          <a:lstStyle/>
          <a:p>
            <a:br>
              <a:rPr lang="en-US" sz="4400" dirty="0">
                <a:solidFill>
                  <a:srgbClr val="FF6600"/>
                </a:solidFill>
              </a:rPr>
            </a:br>
            <a:br>
              <a:rPr lang="en-US" sz="4400" dirty="0">
                <a:solidFill>
                  <a:srgbClr val="FF6600"/>
                </a:solidFill>
              </a:rPr>
            </a:br>
            <a:r>
              <a:rPr lang="en-US" sz="4400" dirty="0">
                <a:solidFill>
                  <a:srgbClr val="FF6600"/>
                </a:solidFill>
              </a:rPr>
              <a:t>                         </a:t>
            </a:r>
            <a:r>
              <a:rPr lang="en-US" sz="4400" dirty="0">
                <a:solidFill>
                  <a:schemeClr val="tx1">
                    <a:lumMod val="65000"/>
                    <a:lumOff val="35000"/>
                  </a:schemeClr>
                </a:solidFill>
              </a:rPr>
              <a:t>Followers </a:t>
            </a:r>
            <a:br>
              <a:rPr lang="en-US" sz="4400" dirty="0">
                <a:solidFill>
                  <a:schemeClr val="tx1">
                    <a:lumMod val="65000"/>
                    <a:lumOff val="35000"/>
                  </a:schemeClr>
                </a:solidFill>
              </a:rPr>
            </a:br>
            <a:r>
              <a:rPr lang="en-US" sz="4400" dirty="0">
                <a:solidFill>
                  <a:schemeClr val="tx1">
                    <a:lumMod val="65000"/>
                    <a:lumOff val="35000"/>
                  </a:schemeClr>
                </a:solidFill>
              </a:rPr>
              <a:t>                                of the Way….</a:t>
            </a:r>
            <a:br>
              <a:rPr lang="en-US" sz="4400" dirty="0">
                <a:solidFill>
                  <a:schemeClr val="tx1">
                    <a:lumMod val="65000"/>
                    <a:lumOff val="35000"/>
                  </a:schemeClr>
                </a:solidFill>
              </a:rPr>
            </a:br>
            <a:r>
              <a:rPr lang="en-US" sz="4400" dirty="0">
                <a:solidFill>
                  <a:schemeClr val="tx1">
                    <a:lumMod val="65000"/>
                    <a:lumOff val="35000"/>
                  </a:schemeClr>
                </a:solidFill>
              </a:rPr>
              <a:t>                                  </a:t>
            </a:r>
          </a:p>
        </p:txBody>
      </p:sp>
      <p:sp>
        <p:nvSpPr>
          <p:cNvPr id="4" name="Subtitle 3"/>
          <p:cNvSpPr>
            <a:spLocks noGrp="1"/>
          </p:cNvSpPr>
          <p:nvPr>
            <p:ph type="subTitle" idx="1"/>
          </p:nvPr>
        </p:nvSpPr>
        <p:spPr>
          <a:xfrm>
            <a:off x="685800" y="3886200"/>
            <a:ext cx="7772400" cy="76200"/>
          </a:xfrm>
        </p:spPr>
        <p:txBody>
          <a:bodyPr>
            <a:normAutofit fontScale="25000" lnSpcReduction="20000"/>
          </a:bodyPr>
          <a:lstStyle/>
          <a:p>
            <a:endParaRPr lang="en-US" dirty="0"/>
          </a:p>
        </p:txBody>
      </p:sp>
      <p:pic>
        <p:nvPicPr>
          <p:cNvPr id="3" name="Picture 2" descr="wheelchair-749985_1920.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03909" y="2971800"/>
            <a:ext cx="4800600" cy="3200400"/>
          </a:xfrm>
          <a:prstGeom prst="rect">
            <a:avLst/>
          </a:prstGeom>
          <a:ln>
            <a:noFill/>
          </a:ln>
          <a:effectLst>
            <a:outerShdw blurRad="292100" dist="139700" dir="2700000" algn="tl" rotWithShape="0">
              <a:srgbClr val="333333">
                <a:alpha val="65000"/>
              </a:srgbClr>
            </a:outerShdw>
          </a:effectLst>
        </p:spPr>
      </p:pic>
      <p:pic>
        <p:nvPicPr>
          <p:cNvPr id="7" name="Picture 6" descr="Fotolia_114418539_XS.jpg"/>
          <p:cNvPicPr>
            <a:picLocks noChangeAspect="1"/>
          </p:cNvPicPr>
          <p:nvPr/>
        </p:nvPicPr>
        <p:blipFill>
          <a:blip r:embed="rId4" cstate="screen"/>
          <a:stretch>
            <a:fillRect/>
          </a:stretch>
        </p:blipFill>
        <p:spPr>
          <a:xfrm>
            <a:off x="4724400" y="-152400"/>
            <a:ext cx="4982757" cy="31242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58182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dirty="0"/>
          </a:p>
        </p:txBody>
      </p:sp>
      <p:pic>
        <p:nvPicPr>
          <p:cNvPr id="4" name="Picture 3" descr="geograph-3167721-by-John-Sparshat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41249" y="-152400"/>
            <a:ext cx="9852103" cy="6324600"/>
          </a:xfrm>
          <a:prstGeom prst="rect">
            <a:avLst/>
          </a:prstGeom>
        </p:spPr>
      </p:pic>
    </p:spTree>
    <p:extLst>
      <p:ext uri="{BB962C8B-B14F-4D97-AF65-F5344CB8AC3E}">
        <p14:creationId xmlns:p14="http://schemas.microsoft.com/office/powerpoint/2010/main" val="7540080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0" y="1828800"/>
            <a:ext cx="9144000" cy="1066800"/>
          </a:xfrm>
        </p:spPr>
        <p:txBody>
          <a:bodyPr/>
          <a:lstStyle/>
          <a:p>
            <a:pPr algn="ctr"/>
            <a:r>
              <a:rPr lang="en-US" sz="4000" dirty="0"/>
              <a:t>The coming of the Spirit</a:t>
            </a:r>
          </a:p>
        </p:txBody>
      </p:sp>
      <p:sp>
        <p:nvSpPr>
          <p:cNvPr id="5" name="Subtitle 4"/>
          <p:cNvSpPr>
            <a:spLocks noGrp="1"/>
          </p:cNvSpPr>
          <p:nvPr>
            <p:ph type="subTitle" idx="4294967295"/>
          </p:nvPr>
        </p:nvSpPr>
        <p:spPr>
          <a:xfrm>
            <a:off x="0" y="3508375"/>
            <a:ext cx="9144000" cy="1752600"/>
          </a:xfrm>
        </p:spPr>
        <p:txBody>
          <a:bodyPr/>
          <a:lstStyle/>
          <a:p>
            <a:pPr marL="0" indent="0" algn="ctr">
              <a:buNone/>
            </a:pPr>
            <a:r>
              <a:rPr lang="en-US" dirty="0">
                <a:solidFill>
                  <a:schemeClr val="tx1">
                    <a:lumMod val="65000"/>
                    <a:lumOff val="35000"/>
                  </a:schemeClr>
                </a:solidFill>
              </a:rPr>
              <a:t>Acts 2, 1-13 as told by children</a:t>
            </a:r>
          </a:p>
          <a:p>
            <a:endParaRPr lang="en-US" dirty="0"/>
          </a:p>
          <a:p>
            <a:endParaRPr lang="en-US" dirty="0"/>
          </a:p>
        </p:txBody>
      </p:sp>
      <p:pic>
        <p:nvPicPr>
          <p:cNvPr id="7" name="Noah 1m11s.wmv">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7" cstate="print"/>
          <a:stretch>
            <a:fillRect/>
          </a:stretch>
        </p:blipFill>
        <p:spPr>
          <a:xfrm>
            <a:off x="1317625" y="1600200"/>
            <a:ext cx="6507163" cy="3657600"/>
          </a:xfrm>
          <a:prstGeom prst="rect">
            <a:avLst/>
          </a:prstGeom>
        </p:spPr>
      </p:pic>
      <p:pic>
        <p:nvPicPr>
          <p:cNvPr id="2" name="Noah 1m11s">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04825" y="1330376"/>
            <a:ext cx="7800975" cy="4384623"/>
          </a:xfrm>
          <a:prstGeom prst="rect">
            <a:avLst/>
          </a:prstGeom>
        </p:spPr>
      </p:pic>
    </p:spTree>
    <p:extLst>
      <p:ext uri="{BB962C8B-B14F-4D97-AF65-F5344CB8AC3E}">
        <p14:creationId xmlns:p14="http://schemas.microsoft.com/office/powerpoint/2010/main" val="1569476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p:cTn id="7" fill="hold" display="0">
                  <p:stCondLst>
                    <p:cond delay="indefinite"/>
                  </p:stCondLst>
                  <p:endCondLst>
                    <p:cond evt="onNext" delay="0">
                      <p:tgtEl>
                        <p:sldTgt/>
                      </p:tgtEl>
                    </p:cond>
                    <p:cond evt="onPrev" delay="0">
                      <p:tgtEl>
                        <p:sldTgt/>
                      </p:tgtEl>
                    </p:cond>
                  </p:endCondLst>
                </p:cTn>
                <p:tgtEl>
                  <p:spTgt spid="7"/>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video>
              <p:cMediaNode vol="80000">
                <p:cTn id="13" fill="hold" display="0">
                  <p:stCondLst>
                    <p:cond delay="indefinite"/>
                  </p:stCondLst>
                </p:cTn>
                <p:tgtEl>
                  <p:spTgt spid="2"/>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URC logo wtw gradient.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62000" y="381001"/>
            <a:ext cx="7924800" cy="5523821"/>
          </a:xfrm>
          <a:prstGeom prst="rect">
            <a:avLst/>
          </a:prstGeom>
        </p:spPr>
      </p:pic>
    </p:spTree>
    <p:extLst>
      <p:ext uri="{BB962C8B-B14F-4D97-AF65-F5344CB8AC3E}">
        <p14:creationId xmlns:p14="http://schemas.microsoft.com/office/powerpoint/2010/main" val="27971498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6200"/>
            <a:ext cx="8839200" cy="5715000"/>
          </a:xfrm>
        </p:spPr>
        <p:txBody>
          <a:bodyPr anchor="t"/>
          <a:lstStyle/>
          <a:p>
            <a:r>
              <a:rPr lang="en-US" sz="3600" dirty="0"/>
              <a:t>                    What happened next? </a:t>
            </a:r>
            <a:br>
              <a:rPr lang="en-US" sz="3600" dirty="0"/>
            </a:br>
            <a:br>
              <a:rPr lang="en-US" sz="3600" dirty="0"/>
            </a:br>
            <a:r>
              <a:rPr lang="en-US" sz="3200" dirty="0"/>
              <a:t>Disciples are…</a:t>
            </a:r>
            <a:br>
              <a:rPr lang="en-US" sz="3200" dirty="0"/>
            </a:br>
            <a:br>
              <a:rPr lang="en-US" sz="1600" dirty="0"/>
            </a:br>
            <a:r>
              <a:rPr lang="en-US" sz="2800" b="0" dirty="0">
                <a:solidFill>
                  <a:srgbClr val="595959"/>
                </a:solidFill>
              </a:rPr>
              <a:t>Sent by the Spirit </a:t>
            </a:r>
            <a:br>
              <a:rPr lang="en-US" sz="2800" b="0" dirty="0">
                <a:solidFill>
                  <a:srgbClr val="595959"/>
                </a:solidFill>
              </a:rPr>
            </a:br>
            <a:r>
              <a:rPr lang="en-US" sz="2800" b="0" dirty="0">
                <a:solidFill>
                  <a:srgbClr val="595959"/>
                </a:solidFill>
              </a:rPr>
              <a:t>Breaking bread </a:t>
            </a:r>
            <a:br>
              <a:rPr lang="en-US" sz="2800" b="0" dirty="0">
                <a:solidFill>
                  <a:srgbClr val="595959"/>
                </a:solidFill>
              </a:rPr>
            </a:br>
            <a:r>
              <a:rPr lang="en-US" sz="2800" b="0" dirty="0" err="1">
                <a:solidFill>
                  <a:srgbClr val="595959"/>
                </a:solidFill>
              </a:rPr>
              <a:t>Baptising</a:t>
            </a:r>
            <a:r>
              <a:rPr lang="en-US" sz="2800" b="0" dirty="0">
                <a:solidFill>
                  <a:srgbClr val="595959"/>
                </a:solidFill>
              </a:rPr>
              <a:t> </a:t>
            </a:r>
            <a:br>
              <a:rPr lang="en-US" sz="2800" b="0" dirty="0">
                <a:solidFill>
                  <a:srgbClr val="595959"/>
                </a:solidFill>
              </a:rPr>
            </a:br>
            <a:r>
              <a:rPr lang="en-US" sz="2800" b="0" dirty="0">
                <a:solidFill>
                  <a:srgbClr val="595959"/>
                </a:solidFill>
              </a:rPr>
              <a:t>Sharing and serving </a:t>
            </a:r>
            <a:br>
              <a:rPr lang="en-US" sz="2800" b="0" dirty="0">
                <a:solidFill>
                  <a:srgbClr val="595959"/>
                </a:solidFill>
              </a:rPr>
            </a:br>
            <a:r>
              <a:rPr lang="en-US" sz="2800" b="0" dirty="0">
                <a:solidFill>
                  <a:srgbClr val="595959"/>
                </a:solidFill>
              </a:rPr>
              <a:t>Praying and praising God</a:t>
            </a:r>
            <a:br>
              <a:rPr lang="en-US" sz="2800" b="0" dirty="0">
                <a:solidFill>
                  <a:srgbClr val="595959"/>
                </a:solidFill>
              </a:rPr>
            </a:br>
            <a:r>
              <a:rPr lang="en-US" sz="2800" b="0" dirty="0">
                <a:solidFill>
                  <a:srgbClr val="595959"/>
                </a:solidFill>
              </a:rPr>
              <a:t>Witnessing boldly </a:t>
            </a:r>
            <a:br>
              <a:rPr lang="en-US" sz="2800" b="0" dirty="0">
                <a:solidFill>
                  <a:srgbClr val="595959"/>
                </a:solidFill>
              </a:rPr>
            </a:br>
            <a:r>
              <a:rPr lang="en-US" sz="2800" b="0" dirty="0">
                <a:solidFill>
                  <a:srgbClr val="595959"/>
                </a:solidFill>
              </a:rPr>
              <a:t>Paying the price </a:t>
            </a:r>
            <a:br>
              <a:rPr lang="en-US" sz="2800" b="0" dirty="0">
                <a:solidFill>
                  <a:srgbClr val="595959"/>
                </a:solidFill>
              </a:rPr>
            </a:br>
            <a:r>
              <a:rPr lang="en-US" sz="2800" b="0" dirty="0">
                <a:solidFill>
                  <a:srgbClr val="595959"/>
                </a:solidFill>
              </a:rPr>
              <a:t>Ever learning </a:t>
            </a:r>
            <a:br>
              <a:rPr lang="en-US" sz="2800" b="0" dirty="0">
                <a:solidFill>
                  <a:srgbClr val="595959"/>
                </a:solidFill>
              </a:rPr>
            </a:br>
            <a:br>
              <a:rPr lang="en-US" sz="2800" b="0" dirty="0">
                <a:solidFill>
                  <a:srgbClr val="595959"/>
                </a:solidFill>
              </a:rPr>
            </a:br>
            <a:endParaRPr lang="en-US" sz="2800" b="0" dirty="0">
              <a:solidFill>
                <a:srgbClr val="595959"/>
              </a:solidFill>
            </a:endParaRPr>
          </a:p>
        </p:txBody>
      </p:sp>
      <p:pic>
        <p:nvPicPr>
          <p:cNvPr id="6" name="Picture 5" descr="Fotolia_110380051_XS.jpg"/>
          <p:cNvPicPr>
            <a:picLocks noChangeAspect="1"/>
          </p:cNvPicPr>
          <p:nvPr/>
        </p:nvPicPr>
        <p:blipFill>
          <a:blip r:embed="rId3" cstate="screen"/>
          <a:stretch>
            <a:fillRect/>
          </a:stretch>
        </p:blipFill>
        <p:spPr>
          <a:xfrm>
            <a:off x="4648200" y="1752600"/>
            <a:ext cx="5029200" cy="330146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529097351"/>
      </p:ext>
    </p:extLst>
  </p:cSld>
  <p:clrMapOvr>
    <a:masterClrMapping/>
  </p:clrMapOvr>
  <p:transition spd="med">
    <p:push dir="u"/>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gij7rjpakja-gaelle-marcel.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0" y="-76403"/>
            <a:ext cx="9829800" cy="6256709"/>
          </a:xfrm>
          <a:prstGeom prst="rect">
            <a:avLst/>
          </a:prstGeom>
        </p:spPr>
      </p:pic>
    </p:spTree>
    <p:extLst>
      <p:ext uri="{BB962C8B-B14F-4D97-AF65-F5344CB8AC3E}">
        <p14:creationId xmlns:p14="http://schemas.microsoft.com/office/powerpoint/2010/main" val="35889581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f7bksvogwu-bonnie-kittle.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322876" y="-152400"/>
            <a:ext cx="10000275" cy="6400799"/>
          </a:xfrm>
          <a:prstGeom prst="rect">
            <a:avLst/>
          </a:prstGeom>
        </p:spPr>
      </p:pic>
    </p:spTree>
    <p:extLst>
      <p:ext uri="{BB962C8B-B14F-4D97-AF65-F5344CB8AC3E}">
        <p14:creationId xmlns:p14="http://schemas.microsoft.com/office/powerpoint/2010/main" val="2908568390"/>
      </p:ext>
    </p:extLst>
  </p:cSld>
  <p:clrMapOvr>
    <a:masterClrMapping/>
  </p:clrMapOvr>
  <p:transition spd="med">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7" name="Text Placeholder 6"/>
          <p:cNvSpPr>
            <a:spLocks noGrp="1"/>
          </p:cNvSpPr>
          <p:nvPr>
            <p:ph type="body" sz="half" idx="4294967295"/>
          </p:nvPr>
        </p:nvSpPr>
        <p:spPr>
          <a:xfrm>
            <a:off x="6172200" y="1600200"/>
            <a:ext cx="2971800" cy="4495800"/>
          </a:xfrm>
        </p:spPr>
        <p:txBody>
          <a:bodyPr>
            <a:noAutofit/>
          </a:bodyPr>
          <a:lstStyle/>
          <a:p>
            <a:pPr marL="0" indent="0">
              <a:buNone/>
            </a:pPr>
            <a:r>
              <a:rPr lang="en-GB" sz="3600" b="1" dirty="0">
                <a:solidFill>
                  <a:schemeClr val="tx1">
                    <a:lumMod val="65000"/>
                    <a:lumOff val="35000"/>
                  </a:schemeClr>
                </a:solidFill>
              </a:rPr>
              <a:t>Being a disciple can </a:t>
            </a:r>
          </a:p>
          <a:p>
            <a:pPr marL="0" indent="0">
              <a:buNone/>
            </a:pPr>
            <a:r>
              <a:rPr lang="en-GB" sz="3600" b="1" dirty="0">
                <a:solidFill>
                  <a:schemeClr val="tx1">
                    <a:lumMod val="65000"/>
                    <a:lumOff val="35000"/>
                  </a:schemeClr>
                </a:solidFill>
              </a:rPr>
              <a:t>be a struggle</a:t>
            </a:r>
          </a:p>
          <a:p>
            <a:pPr marL="0" indent="0">
              <a:buNone/>
            </a:pPr>
            <a:r>
              <a:rPr lang="en-GB" sz="3600" b="1" dirty="0">
                <a:solidFill>
                  <a:schemeClr val="tx1">
                    <a:lumMod val="65000"/>
                    <a:lumOff val="35000"/>
                  </a:schemeClr>
                </a:solidFill>
              </a:rPr>
              <a:t>with obstacles to overcome</a:t>
            </a:r>
          </a:p>
        </p:txBody>
      </p:sp>
      <p:pic>
        <p:nvPicPr>
          <p:cNvPr id="10" name="Content Placeholder 9" descr="Fotolia_51124793_XS.jpg"/>
          <p:cNvPicPr>
            <a:picLocks noGrp="1" noChangeAspect="1"/>
          </p:cNvPicPr>
          <p:nvPr>
            <p:ph idx="4294967295"/>
          </p:nvPr>
        </p:nvPicPr>
        <p:blipFill>
          <a:blip r:embed="rId3" cstate="screen"/>
          <a:stretch>
            <a:fillRect/>
          </a:stretch>
        </p:blipFill>
        <p:spPr>
          <a:xfrm>
            <a:off x="-152400" y="762000"/>
            <a:ext cx="5939725" cy="4800600"/>
          </a:xfrm>
          <a:prstGeom prst="rect">
            <a:avLst/>
          </a:prstGeom>
          <a:ln>
            <a:noFill/>
          </a:ln>
          <a:effectLst>
            <a:outerShdw blurRad="292100" dist="139700" dir="2700000" algn="tl" rotWithShape="0">
              <a:srgbClr val="333333">
                <a:alpha val="65000"/>
              </a:srgbClr>
            </a:outerShdw>
          </a:effectLst>
        </p:spPr>
      </p:pic>
    </p:spTree>
  </p:cSld>
  <p:clrMapOvr>
    <a:masterClrMapping/>
  </p:clrMapOvr>
  <p:transition spd="slow">
    <p:push dir="u"/>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7200" y="1295400"/>
            <a:ext cx="8686800" cy="1219200"/>
          </a:xfrm>
        </p:spPr>
        <p:txBody>
          <a:bodyPr/>
          <a:lstStyle/>
          <a:p>
            <a:br>
              <a:rPr lang="en-US" sz="3200" b="0" dirty="0"/>
            </a:br>
            <a:r>
              <a:rPr lang="en-US" sz="3600" dirty="0">
                <a:solidFill>
                  <a:srgbClr val="FF0000"/>
                </a:solidFill>
              </a:rPr>
              <a:t>The church….</a:t>
            </a:r>
          </a:p>
        </p:txBody>
      </p:sp>
      <p:sp>
        <p:nvSpPr>
          <p:cNvPr id="3" name="Content Placeholder 2"/>
          <p:cNvSpPr>
            <a:spLocks noGrp="1"/>
          </p:cNvSpPr>
          <p:nvPr>
            <p:ph idx="4294967295"/>
          </p:nvPr>
        </p:nvSpPr>
        <p:spPr>
          <a:xfrm>
            <a:off x="533400" y="2438400"/>
            <a:ext cx="8610600" cy="4191000"/>
          </a:xfrm>
        </p:spPr>
        <p:txBody>
          <a:bodyPr/>
          <a:lstStyle/>
          <a:p>
            <a:r>
              <a:rPr lang="en-US" b="1" dirty="0">
                <a:solidFill>
                  <a:schemeClr val="tx1">
                    <a:lumMod val="65000"/>
                    <a:lumOff val="35000"/>
                  </a:schemeClr>
                </a:solidFill>
              </a:rPr>
              <a:t>Buildings, people, apathy, fear of change</a:t>
            </a:r>
          </a:p>
          <a:p>
            <a:endParaRPr lang="en-US" b="1" dirty="0">
              <a:solidFill>
                <a:schemeClr val="tx1">
                  <a:lumMod val="65000"/>
                  <a:lumOff val="35000"/>
                </a:schemeClr>
              </a:solidFill>
            </a:endParaRPr>
          </a:p>
          <a:p>
            <a:pPr marL="0" indent="0">
              <a:buNone/>
            </a:pPr>
            <a:r>
              <a:rPr lang="en-US" sz="3600" b="1" dirty="0">
                <a:solidFill>
                  <a:srgbClr val="FF0000"/>
                </a:solidFill>
              </a:rPr>
              <a:t>The world…</a:t>
            </a:r>
            <a:endParaRPr lang="en-US" b="1" dirty="0">
              <a:solidFill>
                <a:srgbClr val="595959"/>
              </a:solidFill>
            </a:endParaRPr>
          </a:p>
          <a:p>
            <a:r>
              <a:rPr lang="en-US" b="1" dirty="0">
                <a:solidFill>
                  <a:srgbClr val="595959"/>
                </a:solidFill>
              </a:rPr>
              <a:t>Culture no longer brings people to church</a:t>
            </a:r>
          </a:p>
          <a:p>
            <a:r>
              <a:rPr lang="en-US" b="1" dirty="0">
                <a:solidFill>
                  <a:srgbClr val="595959"/>
                </a:solidFill>
              </a:rPr>
              <a:t>Suspicion of religion</a:t>
            </a:r>
          </a:p>
          <a:p>
            <a:pPr marL="0" indent="0">
              <a:buNone/>
            </a:pPr>
            <a:endParaRPr lang="en-US" dirty="0">
              <a:solidFill>
                <a:srgbClr val="595959"/>
              </a:solidFill>
            </a:endParaRPr>
          </a:p>
          <a:p>
            <a:pPr marL="0" indent="0">
              <a:buNone/>
            </a:pPr>
            <a:endParaRPr lang="en-US" dirty="0"/>
          </a:p>
        </p:txBody>
      </p:sp>
    </p:spTree>
    <p:extLst>
      <p:ext uri="{BB962C8B-B14F-4D97-AF65-F5344CB8AC3E}">
        <p14:creationId xmlns:p14="http://schemas.microsoft.com/office/powerpoint/2010/main" val="1419603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5715000" y="1447800"/>
            <a:ext cx="3352800" cy="1143000"/>
          </a:xfrm>
        </p:spPr>
        <p:txBody>
          <a:bodyPr/>
          <a:lstStyle/>
          <a:p>
            <a:endParaRPr lang="en-US" dirty="0"/>
          </a:p>
        </p:txBody>
      </p:sp>
      <p:pic>
        <p:nvPicPr>
          <p:cNvPr id="5" name="Content Placeholder 4" descr="peter-hershey-118435.jpg"/>
          <p:cNvPicPr>
            <a:picLocks noGrp="1" noChangeAspect="1"/>
          </p:cNvPicPr>
          <p:nvPr>
            <p:ph sz="half" idx="4294967295"/>
          </p:nvPr>
        </p:nvPicPr>
        <p:blipFill>
          <a:blip r:embed="rId3" cstate="email">
            <a:extLst>
              <a:ext uri="{28A0092B-C50C-407E-A947-70E740481C1C}">
                <a14:useLocalDpi xmlns:a14="http://schemas.microsoft.com/office/drawing/2010/main"/>
              </a:ext>
            </a:extLst>
          </a:blip>
          <a:srcRect/>
          <a:stretch>
            <a:fillRect/>
          </a:stretch>
        </p:blipFill>
        <p:spPr>
          <a:xfrm>
            <a:off x="4495801" y="-64404"/>
            <a:ext cx="5565856" cy="6236604"/>
          </a:xfrm>
          <a:prstGeom prst="rect">
            <a:avLst/>
          </a:prstGeom>
          <a:ln>
            <a:noFill/>
          </a:ln>
          <a:effectLst>
            <a:outerShdw blurRad="292100" dist="139700" dir="2700000" algn="tl" rotWithShape="0">
              <a:srgbClr val="333333">
                <a:alpha val="65000"/>
              </a:srgbClr>
            </a:outerShdw>
          </a:effectLst>
        </p:spPr>
      </p:pic>
      <p:sp>
        <p:nvSpPr>
          <p:cNvPr id="4" name="Content Placeholder 3"/>
          <p:cNvSpPr>
            <a:spLocks noGrp="1"/>
          </p:cNvSpPr>
          <p:nvPr>
            <p:ph sz="half" idx="4294967295"/>
          </p:nvPr>
        </p:nvSpPr>
        <p:spPr>
          <a:xfrm>
            <a:off x="0" y="1219200"/>
            <a:ext cx="4038600" cy="5181600"/>
          </a:xfrm>
        </p:spPr>
        <p:txBody>
          <a:bodyPr>
            <a:normAutofit fontScale="92500" lnSpcReduction="10000"/>
          </a:bodyPr>
          <a:lstStyle/>
          <a:p>
            <a:pPr marL="0" indent="0" algn="ctr">
              <a:buNone/>
            </a:pPr>
            <a:r>
              <a:rPr lang="en-US" sz="3900" b="1" dirty="0"/>
              <a:t>Being a disciple today</a:t>
            </a:r>
          </a:p>
          <a:p>
            <a:endParaRPr lang="en-US" dirty="0"/>
          </a:p>
          <a:p>
            <a:pPr marL="0" indent="0" algn="ctr">
              <a:buNone/>
            </a:pPr>
            <a:r>
              <a:rPr lang="en-US" sz="3800" b="1" dirty="0">
                <a:solidFill>
                  <a:srgbClr val="595959"/>
                </a:solidFill>
              </a:rPr>
              <a:t>A new landscape </a:t>
            </a:r>
          </a:p>
          <a:p>
            <a:pPr marL="0" indent="0" algn="ctr">
              <a:buNone/>
            </a:pPr>
            <a:r>
              <a:rPr lang="en-US" sz="3800" b="1" dirty="0">
                <a:solidFill>
                  <a:srgbClr val="595959"/>
                </a:solidFill>
              </a:rPr>
              <a:t>The same mission</a:t>
            </a:r>
          </a:p>
          <a:p>
            <a:pPr marL="0" indent="0" algn="ctr">
              <a:buNone/>
            </a:pPr>
            <a:r>
              <a:rPr lang="en-US" sz="3800" b="1" dirty="0">
                <a:solidFill>
                  <a:srgbClr val="595959"/>
                </a:solidFill>
              </a:rPr>
              <a:t>A fresh blessing</a:t>
            </a:r>
            <a:br>
              <a:rPr lang="en-US" sz="3800" b="1" dirty="0">
                <a:solidFill>
                  <a:srgbClr val="595959"/>
                </a:solidFill>
              </a:rPr>
            </a:br>
            <a:br>
              <a:rPr lang="en-US" sz="3800" dirty="0">
                <a:solidFill>
                  <a:srgbClr val="595959"/>
                </a:solidFill>
              </a:rPr>
            </a:br>
            <a:br>
              <a:rPr lang="en-US" sz="3800" dirty="0"/>
            </a:br>
            <a:br>
              <a:rPr lang="en-US" dirty="0"/>
            </a:br>
            <a:endParaRPr lang="en-US" dirty="0"/>
          </a:p>
        </p:txBody>
      </p:sp>
    </p:spTree>
    <p:extLst>
      <p:ext uri="{BB962C8B-B14F-4D97-AF65-F5344CB8AC3E}">
        <p14:creationId xmlns:p14="http://schemas.microsoft.com/office/powerpoint/2010/main" val="27358691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Walking the Way Living the life of Jesus today.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302672"/>
            <a:ext cx="8382000" cy="5869529"/>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1578</TotalTime>
  <Words>1919</Words>
  <Application>Microsoft Office PowerPoint</Application>
  <PresentationFormat>On-screen Show (4:3)</PresentationFormat>
  <Paragraphs>134</Paragraphs>
  <Slides>20</Slides>
  <Notes>20</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20</vt:i4>
      </vt:variant>
    </vt:vector>
  </HeadingPairs>
  <TitlesOfParts>
    <vt:vector size="23" baseType="lpstr">
      <vt:lpstr>Arial</vt:lpstr>
      <vt:lpstr>Calibri</vt:lpstr>
      <vt:lpstr>Office Theme</vt:lpstr>
      <vt:lpstr>  - living the life of Jesus today</vt:lpstr>
      <vt:lpstr>The coming of the Spirit</vt:lpstr>
      <vt:lpstr>                    What happened next?   Disciples are…  Sent by the Spirit  Breaking bread  Baptising  Sharing and serving  Praying and praising God Witnessing boldly  Paying the price  Ever learning   </vt:lpstr>
      <vt:lpstr>PowerPoint Presentation</vt:lpstr>
      <vt:lpstr>PowerPoint Presentation</vt:lpstr>
      <vt:lpstr>PowerPoint Presentation</vt:lpstr>
      <vt:lpstr> The church….</vt:lpstr>
      <vt:lpstr>PowerPoint Presentation</vt:lpstr>
      <vt:lpstr>PowerPoint Presentation</vt:lpstr>
      <vt:lpstr>Photo credit: Peter Hershey</vt:lpstr>
      <vt:lpstr>Holy living    The more we receive in silent prayer, the more we can give in active life.            (Mother Teresa) ￼￼￼￼￼</vt:lpstr>
      <vt:lpstr>The habits of discipleship</vt:lpstr>
      <vt:lpstr> Just imagine….     From Church focus to Christ focus     From settled Church to a Church as a     movement     From a culture of guilt to a culture of     grace     From running congregations to building     communities     From faith as security to faith as risk </vt:lpstr>
      <vt:lpstr>- living the life of Jesus today</vt:lpstr>
      <vt:lpstr>The story so far….</vt:lpstr>
      <vt:lpstr>What it is not ….</vt:lpstr>
      <vt:lpstr>What is coming?</vt:lpstr>
      <vt:lpstr>                           Followers                                  of the Way….                                   </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Feasts &amp; Festivals</dc:title>
  <dc:creator>web coordinator@urc</dc:creator>
  <cp:lastModifiedBy>Richard Church</cp:lastModifiedBy>
  <cp:revision>155</cp:revision>
  <cp:lastPrinted>2017-02-03T11:15:48Z</cp:lastPrinted>
  <dcterms:created xsi:type="dcterms:W3CDTF">2016-07-22T14:01:25Z</dcterms:created>
  <dcterms:modified xsi:type="dcterms:W3CDTF">2017-03-08T16:27:49Z</dcterms:modified>
</cp:coreProperties>
</file>